
<file path=[Content_Types].xml><?xml version="1.0" encoding="utf-8"?>
<Types xmlns="http://schemas.openxmlformats.org/package/2006/content-types">
  <Default ContentType="application/x-fontdata" Extension="fntdata"/>
  <Default ContentType="image/jpeg" Extension="jpeg"/>
  <Default ContentType="audio/m4a" Extension="m4a"/>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Playfair Display Bold" charset="1" panose="00000000000000000000"/>
      <p:regular r:id="rId23"/>
    </p:embeddedFont>
    <p:embeddedFont>
      <p:font typeface="Brittany" charset="1" panose="00000000000000000000"/>
      <p:regular r:id="rId24"/>
    </p:embeddedFont>
    <p:embeddedFont>
      <p:font typeface="Brixton Outline" charset="1" panose="00000000000000000000"/>
      <p:regular r:id="rId25"/>
    </p:embeddedFont>
    <p:embeddedFont>
      <p:font typeface="Playfair Display Bold Italics" charset="1" panose="00000000000000000000"/>
      <p:regular r:id="rId26"/>
    </p:embeddedFont>
    <p:embeddedFont>
      <p:font typeface="Playfair Display Italics" charset="1" panose="00000000000000000000"/>
      <p:regular r:id="rId27"/>
    </p:embeddedFont>
    <p:embeddedFont>
      <p:font typeface="Raleway Bold" charset="1" panose="00000000000000000000"/>
      <p:regular r:id="rId28"/>
    </p:embeddedFont>
    <p:embeddedFont>
      <p:font typeface="Raleway Bold Italics" charset="1" panose="00000000000000000000"/>
      <p:regular r:id="rId29"/>
    </p:embeddedFont>
    <p:embeddedFont>
      <p:font typeface="Playfair Display" charset="1" panose="000000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svg" Type="http://schemas.openxmlformats.org/officeDocument/2006/relationships/image"/><Relationship Id="rId3" Target="../media/aAGgsARqvbs.m4a" Type="http://schemas.microsoft.com/office/2007/relationships/media"/><Relationship Id="rId4" Target="../media/aAGgsARqvbs.m4a" Type="http://schemas.openxmlformats.org/officeDocument/2006/relationships/audio"/></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audioFile r:link="rId4"/>
            <p:extLst>
              <p:ext uri="{DAA4B4D4-6D71-4841-9C94-3DE7FCFB9230}">
                <p14:media xmlns:p14="http://schemas.microsoft.com/office/powerpoint/2010/main" r:embed="rId3">
                  <p14:fade in="4000" out="5000"/>
                </p14:media>
              </p:ext>
            </p:extLst>
          </p:nvPr>
        </p:nvPicPr>
        <p:blipFill>
          <a:blip r:embed="rId2"/>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2"/>
                </p:tgtEl>
              </p:cBhvr>
            </p:cmd>
            <p:audio>
              <p:cMediaNode vol="19000" showWhenStopped="false">
                <p:cTn/>
                <p:tgtEl>
                  <p:spTgt spid="2"/>
                </p:tgtEl>
              </p:cMediaNode>
            </p:audio>
          </p:childTnLst>
        </p:cTn>
      </p:par>
    </p:tnLst>
  </p:timing>
</p:sld>
</file>

<file path=ppt/slides/slide10.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514350" y="2148809"/>
            <a:ext cx="17259300" cy="7856051"/>
          </a:xfrm>
          <a:prstGeom prst="rect">
            <a:avLst/>
          </a:prstGeom>
        </p:spPr>
        <p:txBody>
          <a:bodyPr anchor="t" rtlCol="false" tIns="0" lIns="0" bIns="0" rIns="0">
            <a:spAutoFit/>
          </a:bodyPr>
          <a:lstStyle/>
          <a:p>
            <a:pPr algn="ctr">
              <a:lnSpc>
                <a:spcPts val="6939"/>
              </a:lnSpc>
              <a:spcBef>
                <a:spcPct val="0"/>
              </a:spcBef>
            </a:pPr>
          </a:p>
          <a:p>
            <a:pPr algn="ctr" marL="1070138" indent="-535069" lvl="1">
              <a:lnSpc>
                <a:spcPts val="6939"/>
              </a:lnSpc>
              <a:spcBef>
                <a:spcPct val="0"/>
              </a:spcBef>
              <a:buFont typeface="Arial"/>
              <a:buChar char="•"/>
            </a:pPr>
            <a:r>
              <a:rPr lang="en-US" sz="4956" spc="728">
                <a:solidFill>
                  <a:srgbClr val="FFFFFF"/>
                </a:solidFill>
                <a:latin typeface="Playfair Display"/>
                <a:ea typeface="Playfair Display"/>
                <a:cs typeface="Playfair Display"/>
                <a:sym typeface="Playfair Display"/>
              </a:rPr>
              <a:t>Projected $652 million impact in Kansas City during FIFA 2026.</a:t>
            </a:r>
          </a:p>
          <a:p>
            <a:pPr algn="ctr" marL="1070138" indent="-535069" lvl="1">
              <a:lnSpc>
                <a:spcPts val="6939"/>
              </a:lnSpc>
              <a:spcBef>
                <a:spcPct val="0"/>
              </a:spcBef>
              <a:buFont typeface="Arial"/>
              <a:buChar char="•"/>
            </a:pPr>
            <a:r>
              <a:rPr lang="en-US" sz="4956" spc="728">
                <a:solidFill>
                  <a:srgbClr val="FFFFFF"/>
                </a:solidFill>
                <a:latin typeface="Playfair Display"/>
                <a:ea typeface="Playfair Display"/>
                <a:cs typeface="Playfair Display"/>
                <a:sym typeface="Playfair Display"/>
              </a:rPr>
              <a:t>High tourism influx benefiting local businesses.</a:t>
            </a:r>
          </a:p>
          <a:p>
            <a:pPr algn="ctr" marL="1070138" indent="-535069" lvl="1">
              <a:lnSpc>
                <a:spcPts val="6939"/>
              </a:lnSpc>
              <a:spcBef>
                <a:spcPct val="0"/>
              </a:spcBef>
              <a:buFont typeface="Arial"/>
              <a:buChar char="•"/>
            </a:pPr>
            <a:r>
              <a:rPr lang="en-US" sz="4956" spc="728">
                <a:solidFill>
                  <a:srgbClr val="FFFFFF"/>
                </a:solidFill>
                <a:latin typeface="Playfair Display"/>
                <a:ea typeface="Playfair Display"/>
                <a:cs typeface="Playfair Display"/>
                <a:sym typeface="Playfair Display"/>
              </a:rPr>
              <a:t>Sponsor Benefits: Increased brand visibility through FIFA-related marketing.</a:t>
            </a:r>
          </a:p>
          <a:p>
            <a:pPr algn="ctr">
              <a:lnSpc>
                <a:spcPts val="6939"/>
              </a:lnSpc>
              <a:spcBef>
                <a:spcPct val="0"/>
              </a:spcBef>
            </a:pPr>
          </a:p>
          <a:p>
            <a:pPr algn="ctr">
              <a:lnSpc>
                <a:spcPts val="6939"/>
              </a:lnSpc>
              <a:spcBef>
                <a:spcPct val="0"/>
              </a:spcBef>
            </a:pPr>
          </a:p>
        </p:txBody>
      </p:sp>
      <p:sp>
        <p:nvSpPr>
          <p:cNvPr name="TextBox 3" id="3"/>
          <p:cNvSpPr txBox="true"/>
          <p:nvPr/>
        </p:nvSpPr>
        <p:spPr>
          <a:xfrm rot="0">
            <a:off x="2481084" y="533484"/>
            <a:ext cx="13325832" cy="895182"/>
          </a:xfrm>
          <a:prstGeom prst="rect">
            <a:avLst/>
          </a:prstGeom>
        </p:spPr>
        <p:txBody>
          <a:bodyPr anchor="t" rtlCol="false" tIns="0" lIns="0" bIns="0" rIns="0">
            <a:spAutoFit/>
          </a:bodyPr>
          <a:lstStyle/>
          <a:p>
            <a:pPr algn="ctr">
              <a:lnSpc>
                <a:spcPts val="7359"/>
              </a:lnSpc>
              <a:spcBef>
                <a:spcPct val="0"/>
              </a:spcBef>
            </a:pPr>
            <a:r>
              <a:rPr lang="en-US" b="true" sz="5256" spc="772">
                <a:solidFill>
                  <a:srgbClr val="FFFFFF"/>
                </a:solidFill>
                <a:latin typeface="Playfair Display Bold"/>
                <a:ea typeface="Playfair Display Bold"/>
                <a:cs typeface="Playfair Display Bold"/>
                <a:sym typeface="Playfair Display Bold"/>
              </a:rPr>
              <a:t>FIFA 2026 Economic Opportunity</a:t>
            </a:r>
          </a:p>
        </p:txBody>
      </p:sp>
      <p:sp>
        <p:nvSpPr>
          <p:cNvPr name="AutoShape 4" id="4"/>
          <p:cNvSpPr/>
          <p:nvPr/>
        </p:nvSpPr>
        <p:spPr>
          <a:xfrm>
            <a:off x="5897880" y="1834484"/>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11.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524669" y="1809157"/>
            <a:ext cx="17238661" cy="7934381"/>
          </a:xfrm>
          <a:prstGeom prst="rect">
            <a:avLst/>
          </a:prstGeom>
        </p:spPr>
        <p:txBody>
          <a:bodyPr anchor="t" rtlCol="false" tIns="0" lIns="0" bIns="0" rIns="0">
            <a:spAutoFit/>
          </a:bodyPr>
          <a:lstStyle/>
          <a:p>
            <a:pPr algn="ctr">
              <a:lnSpc>
                <a:spcPts val="5771"/>
              </a:lnSpc>
            </a:pPr>
            <a:r>
              <a:rPr lang="en-US" sz="4122" spc="606">
                <a:solidFill>
                  <a:srgbClr val="FFFFFF"/>
                </a:solidFill>
                <a:latin typeface="Playfair Display"/>
                <a:ea typeface="Playfair Display"/>
                <a:cs typeface="Playfair Display"/>
                <a:sym typeface="Playfair Display"/>
              </a:rPr>
              <a:t>Total Estimated Cost: </a:t>
            </a:r>
            <a:r>
              <a:rPr lang="en-US" sz="4122" i="true" spc="606">
                <a:solidFill>
                  <a:srgbClr val="FFFFFF"/>
                </a:solidFill>
                <a:latin typeface="Playfair Display Italics"/>
                <a:ea typeface="Playfair Display Italics"/>
                <a:cs typeface="Playfair Display Italics"/>
                <a:sym typeface="Playfair Display Italics"/>
              </a:rPr>
              <a:t>$725,000 - $925,000</a:t>
            </a:r>
          </a:p>
          <a:p>
            <a:pPr algn="ctr">
              <a:lnSpc>
                <a:spcPts val="5771"/>
              </a:lnSpc>
            </a:pPr>
          </a:p>
          <a:p>
            <a:pPr algn="ctr">
              <a:lnSpc>
                <a:spcPts val="5771"/>
              </a:lnSpc>
            </a:pPr>
            <a:r>
              <a:rPr lang="en-US" b="true" sz="4122" spc="606">
                <a:solidFill>
                  <a:srgbClr val="FFFFFF"/>
                </a:solidFill>
                <a:latin typeface="Playfair Display Bold"/>
                <a:ea typeface="Playfair Display Bold"/>
                <a:cs typeface="Playfair Display Bold"/>
                <a:sym typeface="Playfair Display Bold"/>
              </a:rPr>
              <a:t>Expense Breakdown:</a:t>
            </a:r>
          </a:p>
          <a:p>
            <a:pPr algn="ctr" marL="1780223" indent="-593408" lvl="2">
              <a:lnSpc>
                <a:spcPts val="5771"/>
              </a:lnSpc>
              <a:spcBef>
                <a:spcPct val="0"/>
              </a:spcBef>
              <a:buFont typeface="Arial"/>
              <a:buChar char="⚬"/>
            </a:pPr>
            <a:r>
              <a:rPr lang="en-US" sz="4122" spc="606">
                <a:solidFill>
                  <a:srgbClr val="FFFFFF"/>
                </a:solidFill>
                <a:latin typeface="Playfair Display"/>
                <a:ea typeface="Playfair Display"/>
                <a:cs typeface="Playfair Display"/>
                <a:sym typeface="Playfair Display"/>
              </a:rPr>
              <a:t>C</a:t>
            </a:r>
            <a:r>
              <a:rPr lang="en-US" sz="4122" spc="606">
                <a:solidFill>
                  <a:srgbClr val="FFFFFF"/>
                </a:solidFill>
                <a:latin typeface="Playfair Display"/>
                <a:ea typeface="Playfair Display"/>
                <a:cs typeface="Playfair Display"/>
                <a:sym typeface="Playfair Display"/>
              </a:rPr>
              <a:t>onstruction &amp; Renovation: </a:t>
            </a:r>
            <a:r>
              <a:rPr lang="en-US" sz="4122" i="true" spc="606">
                <a:solidFill>
                  <a:srgbClr val="FFFFFF"/>
                </a:solidFill>
                <a:latin typeface="Playfair Display Italics"/>
                <a:ea typeface="Playfair Display Italics"/>
                <a:cs typeface="Playfair Display Italics"/>
                <a:sym typeface="Playfair Display Italics"/>
              </a:rPr>
              <a:t>$300,000 - $400,000</a:t>
            </a:r>
          </a:p>
          <a:p>
            <a:pPr algn="ctr" marL="1780223" indent="-593408" lvl="2">
              <a:lnSpc>
                <a:spcPts val="5771"/>
              </a:lnSpc>
              <a:spcBef>
                <a:spcPct val="0"/>
              </a:spcBef>
              <a:buFont typeface="Arial"/>
              <a:buChar char="⚬"/>
            </a:pPr>
            <a:r>
              <a:rPr lang="en-US" sz="4122" spc="606">
                <a:solidFill>
                  <a:srgbClr val="FFFFFF"/>
                </a:solidFill>
                <a:latin typeface="Playfair Display"/>
                <a:ea typeface="Playfair Display"/>
                <a:cs typeface="Playfair Display"/>
                <a:sym typeface="Playfair Display"/>
              </a:rPr>
              <a:t>Interior &amp; Theming: </a:t>
            </a:r>
            <a:r>
              <a:rPr lang="en-US" sz="4122" i="true" spc="606">
                <a:solidFill>
                  <a:srgbClr val="FFFFFF"/>
                </a:solidFill>
                <a:latin typeface="Playfair Display Italics"/>
                <a:ea typeface="Playfair Display Italics"/>
                <a:cs typeface="Playfair Display Italics"/>
                <a:sym typeface="Playfair Display Italics"/>
              </a:rPr>
              <a:t>$75,000 - $150,000</a:t>
            </a:r>
          </a:p>
          <a:p>
            <a:pPr algn="ctr" marL="1780223" indent="-593408" lvl="2">
              <a:lnSpc>
                <a:spcPts val="5771"/>
              </a:lnSpc>
              <a:spcBef>
                <a:spcPct val="0"/>
              </a:spcBef>
              <a:buFont typeface="Arial"/>
              <a:buChar char="⚬"/>
            </a:pPr>
            <a:r>
              <a:rPr lang="en-US" sz="4122" spc="606">
                <a:solidFill>
                  <a:srgbClr val="FFFFFF"/>
                </a:solidFill>
                <a:latin typeface="Playfair Display"/>
                <a:ea typeface="Playfair Display"/>
                <a:cs typeface="Playfair Display"/>
                <a:sym typeface="Playfair Display"/>
              </a:rPr>
              <a:t>Bar Equipment &amp; Sound System: </a:t>
            </a:r>
            <a:r>
              <a:rPr lang="en-US" sz="4122" i="true" spc="606">
                <a:solidFill>
                  <a:srgbClr val="FFFFFF"/>
                </a:solidFill>
                <a:latin typeface="Playfair Display Italics"/>
                <a:ea typeface="Playfair Display Italics"/>
                <a:cs typeface="Playfair Display Italics"/>
                <a:sym typeface="Playfair Display Italics"/>
              </a:rPr>
              <a:t>$50,000 - $75,000</a:t>
            </a:r>
          </a:p>
          <a:p>
            <a:pPr algn="ctr" marL="1780223" indent="-593408" lvl="2">
              <a:lnSpc>
                <a:spcPts val="5771"/>
              </a:lnSpc>
              <a:spcBef>
                <a:spcPct val="0"/>
              </a:spcBef>
              <a:buFont typeface="Arial"/>
              <a:buChar char="⚬"/>
            </a:pPr>
            <a:r>
              <a:rPr lang="en-US" sz="4122" spc="606">
                <a:solidFill>
                  <a:srgbClr val="FFFFFF"/>
                </a:solidFill>
                <a:latin typeface="Playfair Display"/>
                <a:ea typeface="Playfair Display"/>
                <a:cs typeface="Playfair Display"/>
                <a:sym typeface="Playfair Display"/>
              </a:rPr>
              <a:t>Liquor Inventory: </a:t>
            </a:r>
            <a:r>
              <a:rPr lang="en-US" sz="4122" i="true" spc="606">
                <a:solidFill>
                  <a:srgbClr val="FFFFFF"/>
                </a:solidFill>
                <a:latin typeface="Playfair Display Italics"/>
                <a:ea typeface="Playfair Display Italics"/>
                <a:cs typeface="Playfair Display Italics"/>
                <a:sym typeface="Playfair Display Italics"/>
              </a:rPr>
              <a:t>$50,000</a:t>
            </a:r>
          </a:p>
          <a:p>
            <a:pPr algn="ctr" marL="1780223" indent="-593408" lvl="2">
              <a:lnSpc>
                <a:spcPts val="5771"/>
              </a:lnSpc>
              <a:spcBef>
                <a:spcPct val="0"/>
              </a:spcBef>
              <a:buFont typeface="Arial"/>
              <a:buChar char="⚬"/>
            </a:pPr>
            <a:r>
              <a:rPr lang="en-US" sz="4122" spc="606">
                <a:solidFill>
                  <a:srgbClr val="FFFFFF"/>
                </a:solidFill>
                <a:latin typeface="Playfair Display"/>
                <a:ea typeface="Playfair Display"/>
                <a:cs typeface="Playfair Display"/>
                <a:sym typeface="Playfair Display"/>
              </a:rPr>
              <a:t>Licenses &amp; Permits: </a:t>
            </a:r>
            <a:r>
              <a:rPr lang="en-US" sz="4122" i="true" spc="606">
                <a:solidFill>
                  <a:srgbClr val="FFFFFF"/>
                </a:solidFill>
                <a:latin typeface="Playfair Display Italics"/>
                <a:ea typeface="Playfair Display Italics"/>
                <a:cs typeface="Playfair Display Italics"/>
                <a:sym typeface="Playfair Display Italics"/>
              </a:rPr>
              <a:t>$25,000 - $50,000</a:t>
            </a:r>
          </a:p>
          <a:p>
            <a:pPr algn="ctr" marL="1780223" indent="-593408" lvl="2">
              <a:lnSpc>
                <a:spcPts val="5771"/>
              </a:lnSpc>
              <a:spcBef>
                <a:spcPct val="0"/>
              </a:spcBef>
              <a:buFont typeface="Arial"/>
              <a:buChar char="⚬"/>
            </a:pPr>
            <a:r>
              <a:rPr lang="en-US" sz="4122" spc="606">
                <a:solidFill>
                  <a:srgbClr val="FFFFFF"/>
                </a:solidFill>
                <a:latin typeface="Playfair Display"/>
                <a:ea typeface="Playfair Display"/>
                <a:cs typeface="Playfair Display"/>
                <a:sym typeface="Playfair Display"/>
              </a:rPr>
              <a:t>Marketing &amp; Branding:</a:t>
            </a:r>
            <a:r>
              <a:rPr lang="en-US" sz="4122" i="true" spc="606">
                <a:solidFill>
                  <a:srgbClr val="FFFFFF"/>
                </a:solidFill>
                <a:latin typeface="Playfair Display Italics"/>
                <a:ea typeface="Playfair Display Italics"/>
                <a:cs typeface="Playfair Display Italics"/>
                <a:sym typeface="Playfair Display Italics"/>
              </a:rPr>
              <a:t> $25,000 - $50,000</a:t>
            </a:r>
          </a:p>
          <a:p>
            <a:pPr algn="ctr" marL="1780223" indent="-593408" lvl="2">
              <a:lnSpc>
                <a:spcPts val="5771"/>
              </a:lnSpc>
              <a:spcBef>
                <a:spcPct val="0"/>
              </a:spcBef>
              <a:buFont typeface="Arial"/>
              <a:buChar char="⚬"/>
            </a:pPr>
            <a:r>
              <a:rPr lang="en-US" sz="4122" spc="606">
                <a:solidFill>
                  <a:srgbClr val="FFFFFF"/>
                </a:solidFill>
                <a:latin typeface="Playfair Display"/>
                <a:ea typeface="Playfair Display"/>
                <a:cs typeface="Playfair Display"/>
                <a:sym typeface="Playfair Display"/>
              </a:rPr>
              <a:t>Operating Capital:</a:t>
            </a:r>
            <a:r>
              <a:rPr lang="en-US" sz="4122" i="true" spc="606">
                <a:solidFill>
                  <a:srgbClr val="FFFFFF"/>
                </a:solidFill>
                <a:latin typeface="Playfair Display Italics"/>
                <a:ea typeface="Playfair Display Italics"/>
                <a:cs typeface="Playfair Display Italics"/>
                <a:sym typeface="Playfair Display Italics"/>
              </a:rPr>
              <a:t> $100,000 - $150,000</a:t>
            </a:r>
          </a:p>
        </p:txBody>
      </p:sp>
      <p:sp>
        <p:nvSpPr>
          <p:cNvPr name="TextBox 3" id="3"/>
          <p:cNvSpPr txBox="true"/>
          <p:nvPr/>
        </p:nvSpPr>
        <p:spPr>
          <a:xfrm rot="0">
            <a:off x="3631466" y="183049"/>
            <a:ext cx="11025069" cy="845651"/>
          </a:xfrm>
          <a:prstGeom prst="rect">
            <a:avLst/>
          </a:prstGeom>
        </p:spPr>
        <p:txBody>
          <a:bodyPr anchor="t" rtlCol="false" tIns="0" lIns="0" bIns="0" rIns="0">
            <a:spAutoFit/>
          </a:bodyPr>
          <a:lstStyle/>
          <a:p>
            <a:pPr algn="ctr">
              <a:lnSpc>
                <a:spcPts val="6939"/>
              </a:lnSpc>
              <a:spcBef>
                <a:spcPct val="0"/>
              </a:spcBef>
            </a:pPr>
            <a:r>
              <a:rPr lang="en-US" b="true" sz="4956" spc="728">
                <a:solidFill>
                  <a:srgbClr val="FFFFFF"/>
                </a:solidFill>
                <a:latin typeface="Playfair Display Bold"/>
                <a:ea typeface="Playfair Display Bold"/>
                <a:cs typeface="Playfair Display Bold"/>
                <a:sym typeface="Playfair Display Bold"/>
              </a:rPr>
              <a:t> </a:t>
            </a:r>
            <a:r>
              <a:rPr lang="en-US" b="true" sz="4956" spc="728">
                <a:solidFill>
                  <a:srgbClr val="FFFFFF"/>
                </a:solidFill>
                <a:latin typeface="Playfair Display Bold"/>
                <a:ea typeface="Playfair Display Bold"/>
                <a:cs typeface="Playfair Display Bold"/>
                <a:sym typeface="Playfair Display Bold"/>
              </a:rPr>
              <a:t>Investment &amp; Financial Plan</a:t>
            </a:r>
          </a:p>
        </p:txBody>
      </p:sp>
      <p:sp>
        <p:nvSpPr>
          <p:cNvPr name="AutoShape 4" id="4"/>
          <p:cNvSpPr/>
          <p:nvPr/>
        </p:nvSpPr>
        <p:spPr>
          <a:xfrm>
            <a:off x="5897880" y="1576058"/>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12.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962948" y="2540920"/>
            <a:ext cx="16362104" cy="7346777"/>
          </a:xfrm>
          <a:prstGeom prst="rect">
            <a:avLst/>
          </a:prstGeom>
        </p:spPr>
        <p:txBody>
          <a:bodyPr anchor="t" rtlCol="false" tIns="0" lIns="0" bIns="0" rIns="0">
            <a:spAutoFit/>
          </a:bodyPr>
          <a:lstStyle/>
          <a:p>
            <a:pPr algn="ctr" marL="997528" indent="-498764" lvl="1">
              <a:lnSpc>
                <a:spcPts val="6468"/>
              </a:lnSpc>
              <a:spcBef>
                <a:spcPct val="0"/>
              </a:spcBef>
              <a:buFont typeface="Arial"/>
              <a:buChar char="•"/>
            </a:pPr>
            <a:r>
              <a:rPr lang="en-US" sz="4620" spc="679">
                <a:solidFill>
                  <a:srgbClr val="FFFFFF"/>
                </a:solidFill>
                <a:latin typeface="Playfair Display"/>
                <a:ea typeface="Playfair Display"/>
                <a:cs typeface="Playfair Display"/>
                <a:sym typeface="Playfair Display"/>
              </a:rPr>
              <a:t>Private Investors &amp; Equity Partnerships</a:t>
            </a:r>
          </a:p>
          <a:p>
            <a:pPr algn="ctr">
              <a:lnSpc>
                <a:spcPts val="6468"/>
              </a:lnSpc>
              <a:spcBef>
                <a:spcPct val="0"/>
              </a:spcBef>
            </a:pPr>
          </a:p>
          <a:p>
            <a:pPr algn="ctr" marL="997528" indent="-498764" lvl="1">
              <a:lnSpc>
                <a:spcPts val="6468"/>
              </a:lnSpc>
              <a:spcBef>
                <a:spcPct val="0"/>
              </a:spcBef>
              <a:buFont typeface="Arial"/>
              <a:buChar char="•"/>
            </a:pPr>
            <a:r>
              <a:rPr lang="en-US" sz="4620" spc="679">
                <a:solidFill>
                  <a:srgbClr val="FFFFFF"/>
                </a:solidFill>
                <a:latin typeface="Playfair Display"/>
                <a:ea typeface="Playfair Display"/>
                <a:cs typeface="Playfair Display"/>
                <a:sym typeface="Playfair Display"/>
              </a:rPr>
              <a:t>Economic Development Incentives</a:t>
            </a:r>
          </a:p>
          <a:p>
            <a:pPr algn="ctr">
              <a:lnSpc>
                <a:spcPts val="6468"/>
              </a:lnSpc>
              <a:spcBef>
                <a:spcPct val="0"/>
              </a:spcBef>
            </a:pPr>
            <a:r>
              <a:rPr lang="en-US" sz="4620" spc="679">
                <a:solidFill>
                  <a:srgbClr val="FFFFFF"/>
                </a:solidFill>
                <a:latin typeface="Playfair Display"/>
                <a:ea typeface="Playfair Display"/>
                <a:cs typeface="Playfair Display"/>
                <a:sym typeface="Playfair Display"/>
              </a:rPr>
              <a:t> </a:t>
            </a:r>
          </a:p>
          <a:p>
            <a:pPr algn="ctr" marL="997528" indent="-498764" lvl="1">
              <a:lnSpc>
                <a:spcPts val="6468"/>
              </a:lnSpc>
              <a:spcBef>
                <a:spcPct val="0"/>
              </a:spcBef>
              <a:buFont typeface="Arial"/>
              <a:buChar char="•"/>
            </a:pPr>
            <a:r>
              <a:rPr lang="en-US" sz="4620" spc="679">
                <a:solidFill>
                  <a:srgbClr val="FFFFFF"/>
                </a:solidFill>
                <a:latin typeface="Playfair Display"/>
                <a:ea typeface="Playfair Display"/>
                <a:cs typeface="Playfair Display"/>
                <a:sym typeface="Playfair Display"/>
              </a:rPr>
              <a:t>(Wyandotte County programs)</a:t>
            </a:r>
          </a:p>
          <a:p>
            <a:pPr algn="ctr">
              <a:lnSpc>
                <a:spcPts val="6468"/>
              </a:lnSpc>
              <a:spcBef>
                <a:spcPct val="0"/>
              </a:spcBef>
            </a:pPr>
          </a:p>
          <a:p>
            <a:pPr algn="ctr" marL="997528" indent="-498764" lvl="1">
              <a:lnSpc>
                <a:spcPts val="6468"/>
              </a:lnSpc>
              <a:spcBef>
                <a:spcPct val="0"/>
              </a:spcBef>
              <a:buFont typeface="Arial"/>
              <a:buChar char="•"/>
            </a:pPr>
            <a:r>
              <a:rPr lang="en-US" sz="4620" spc="679">
                <a:solidFill>
                  <a:srgbClr val="FFFFFF"/>
                </a:solidFill>
                <a:latin typeface="Playfair Display"/>
                <a:ea typeface="Playfair Display"/>
                <a:cs typeface="Playfair Display"/>
                <a:sym typeface="Playfair Display"/>
              </a:rPr>
              <a:t>Minority Business Grants &amp; Loans</a:t>
            </a:r>
          </a:p>
          <a:p>
            <a:pPr algn="ctr">
              <a:lnSpc>
                <a:spcPts val="6468"/>
              </a:lnSpc>
              <a:spcBef>
                <a:spcPct val="0"/>
              </a:spcBef>
            </a:pPr>
          </a:p>
          <a:p>
            <a:pPr algn="ctr" marL="997528" indent="-498764" lvl="1">
              <a:lnSpc>
                <a:spcPts val="6468"/>
              </a:lnSpc>
              <a:spcBef>
                <a:spcPct val="0"/>
              </a:spcBef>
              <a:buFont typeface="Arial"/>
              <a:buChar char="•"/>
            </a:pPr>
            <a:r>
              <a:rPr lang="en-US" sz="4620" spc="679">
                <a:solidFill>
                  <a:srgbClr val="FFFFFF"/>
                </a:solidFill>
                <a:latin typeface="Playfair Display"/>
                <a:ea typeface="Playfair Display"/>
                <a:cs typeface="Playfair Display"/>
                <a:sym typeface="Playfair Display"/>
              </a:rPr>
              <a:t>Corporate &amp; Local Business Sponsorships</a:t>
            </a:r>
          </a:p>
        </p:txBody>
      </p:sp>
      <p:sp>
        <p:nvSpPr>
          <p:cNvPr name="TextBox 3" id="3"/>
          <p:cNvSpPr txBox="true"/>
          <p:nvPr/>
        </p:nvSpPr>
        <p:spPr>
          <a:xfrm rot="0">
            <a:off x="1898213" y="558249"/>
            <a:ext cx="14491574" cy="845651"/>
          </a:xfrm>
          <a:prstGeom prst="rect">
            <a:avLst/>
          </a:prstGeom>
        </p:spPr>
        <p:txBody>
          <a:bodyPr anchor="t" rtlCol="false" tIns="0" lIns="0" bIns="0" rIns="0">
            <a:spAutoFit/>
          </a:bodyPr>
          <a:lstStyle/>
          <a:p>
            <a:pPr algn="ctr">
              <a:lnSpc>
                <a:spcPts val="6939"/>
              </a:lnSpc>
              <a:spcBef>
                <a:spcPct val="0"/>
              </a:spcBef>
            </a:pPr>
            <a:r>
              <a:rPr lang="en-US" b="true" sz="4956" spc="728">
                <a:solidFill>
                  <a:srgbClr val="FFFFFF"/>
                </a:solidFill>
                <a:latin typeface="Playfair Display Bold"/>
                <a:ea typeface="Playfair Display Bold"/>
                <a:cs typeface="Playfair Display Bold"/>
                <a:sym typeface="Playfair Display Bold"/>
              </a:rPr>
              <a:t>Funding &amp; Sponsorship Opportunities</a:t>
            </a:r>
          </a:p>
        </p:txBody>
      </p:sp>
      <p:sp>
        <p:nvSpPr>
          <p:cNvPr name="AutoShape 4" id="4"/>
          <p:cNvSpPr/>
          <p:nvPr/>
        </p:nvSpPr>
        <p:spPr>
          <a:xfrm>
            <a:off x="5897880" y="1947330"/>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13.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1474502" y="2140537"/>
            <a:ext cx="15338997" cy="7330064"/>
          </a:xfrm>
          <a:prstGeom prst="rect">
            <a:avLst/>
          </a:prstGeom>
        </p:spPr>
        <p:txBody>
          <a:bodyPr anchor="t" rtlCol="false" tIns="0" lIns="0" bIns="0" rIns="0">
            <a:spAutoFit/>
          </a:bodyPr>
          <a:lstStyle/>
          <a:p>
            <a:pPr algn="ctr" marL="897575" indent="-448787" lvl="1">
              <a:lnSpc>
                <a:spcPts val="5820"/>
              </a:lnSpc>
              <a:spcBef>
                <a:spcPct val="0"/>
              </a:spcBef>
              <a:buFont typeface="Arial"/>
              <a:buChar char="•"/>
            </a:pPr>
            <a:r>
              <a:rPr lang="en-US" sz="4157" spc="611">
                <a:solidFill>
                  <a:srgbClr val="FFFFFF"/>
                </a:solidFill>
                <a:latin typeface="Playfair Display"/>
                <a:ea typeface="Playfair Display"/>
                <a:cs typeface="Playfair Display"/>
                <a:sym typeface="Playfair Display"/>
              </a:rPr>
              <a:t>Q2 2025: Secure Funding &amp; Investor Commitments</a:t>
            </a:r>
          </a:p>
          <a:p>
            <a:pPr algn="ctr">
              <a:lnSpc>
                <a:spcPts val="5820"/>
              </a:lnSpc>
              <a:spcBef>
                <a:spcPct val="0"/>
              </a:spcBef>
            </a:pPr>
          </a:p>
          <a:p>
            <a:pPr algn="ctr" marL="897575" indent="-448787" lvl="1">
              <a:lnSpc>
                <a:spcPts val="5820"/>
              </a:lnSpc>
              <a:spcBef>
                <a:spcPct val="0"/>
              </a:spcBef>
              <a:buFont typeface="Arial"/>
              <a:buChar char="•"/>
            </a:pPr>
            <a:r>
              <a:rPr lang="en-US" sz="4157" spc="611">
                <a:solidFill>
                  <a:srgbClr val="FFFFFF"/>
                </a:solidFill>
                <a:latin typeface="Playfair Display"/>
                <a:ea typeface="Playfair Display"/>
                <a:cs typeface="Playfair Display"/>
                <a:sym typeface="Playfair Display"/>
              </a:rPr>
              <a:t>Q3-Q4 2025: Permitting &amp; Construction</a:t>
            </a:r>
          </a:p>
          <a:p>
            <a:pPr algn="ctr">
              <a:lnSpc>
                <a:spcPts val="5820"/>
              </a:lnSpc>
              <a:spcBef>
                <a:spcPct val="0"/>
              </a:spcBef>
            </a:pPr>
          </a:p>
          <a:p>
            <a:pPr algn="ctr" marL="897575" indent="-448787" lvl="1">
              <a:lnSpc>
                <a:spcPts val="5820"/>
              </a:lnSpc>
              <a:spcBef>
                <a:spcPct val="0"/>
              </a:spcBef>
              <a:buFont typeface="Arial"/>
              <a:buChar char="•"/>
            </a:pPr>
            <a:r>
              <a:rPr lang="en-US" sz="4157" spc="611">
                <a:solidFill>
                  <a:srgbClr val="FFFFFF"/>
                </a:solidFill>
                <a:latin typeface="Playfair Display"/>
                <a:ea typeface="Playfair Display"/>
                <a:cs typeface="Playfair Display"/>
                <a:sym typeface="Playfair Display"/>
              </a:rPr>
              <a:t>Q1 2026: Staff Hiring &amp; Training</a:t>
            </a:r>
          </a:p>
          <a:p>
            <a:pPr algn="ctr">
              <a:lnSpc>
                <a:spcPts val="5820"/>
              </a:lnSpc>
              <a:spcBef>
                <a:spcPct val="0"/>
              </a:spcBef>
            </a:pPr>
          </a:p>
          <a:p>
            <a:pPr algn="ctr" marL="897575" indent="-448787" lvl="1">
              <a:lnSpc>
                <a:spcPts val="5820"/>
              </a:lnSpc>
              <a:spcBef>
                <a:spcPct val="0"/>
              </a:spcBef>
              <a:buFont typeface="Arial"/>
              <a:buChar char="•"/>
            </a:pPr>
            <a:r>
              <a:rPr lang="en-US" sz="4157" spc="611">
                <a:solidFill>
                  <a:srgbClr val="FFFFFF"/>
                </a:solidFill>
                <a:latin typeface="Playfair Display"/>
                <a:ea typeface="Playfair Display"/>
                <a:cs typeface="Playfair Display"/>
                <a:sym typeface="Playfair Display"/>
              </a:rPr>
              <a:t>Q2 2026: Soft Opening &amp; VIP Events</a:t>
            </a:r>
          </a:p>
          <a:p>
            <a:pPr algn="ctr">
              <a:lnSpc>
                <a:spcPts val="5820"/>
              </a:lnSpc>
              <a:spcBef>
                <a:spcPct val="0"/>
              </a:spcBef>
            </a:pPr>
          </a:p>
          <a:p>
            <a:pPr algn="ctr" marL="897575" indent="-448787" lvl="1">
              <a:lnSpc>
                <a:spcPts val="5820"/>
              </a:lnSpc>
              <a:spcBef>
                <a:spcPct val="0"/>
              </a:spcBef>
              <a:buFont typeface="Arial"/>
              <a:buChar char="•"/>
            </a:pPr>
            <a:r>
              <a:rPr lang="en-US" sz="4157" spc="611">
                <a:solidFill>
                  <a:srgbClr val="FFFFFF"/>
                </a:solidFill>
                <a:latin typeface="Playfair Display"/>
                <a:ea typeface="Playfair Display"/>
                <a:cs typeface="Playfair Display"/>
                <a:sym typeface="Playfair Display"/>
              </a:rPr>
              <a:t>Grand Opening: Before FIFA 2026</a:t>
            </a:r>
          </a:p>
        </p:txBody>
      </p:sp>
      <p:sp>
        <p:nvSpPr>
          <p:cNvPr name="TextBox 3" id="3"/>
          <p:cNvSpPr txBox="true"/>
          <p:nvPr/>
        </p:nvSpPr>
        <p:spPr>
          <a:xfrm rot="0">
            <a:off x="3227834" y="340265"/>
            <a:ext cx="11832333" cy="944712"/>
          </a:xfrm>
          <a:prstGeom prst="rect">
            <a:avLst/>
          </a:prstGeom>
        </p:spPr>
        <p:txBody>
          <a:bodyPr anchor="t" rtlCol="false" tIns="0" lIns="0" bIns="0" rIns="0">
            <a:spAutoFit/>
          </a:bodyPr>
          <a:lstStyle/>
          <a:p>
            <a:pPr algn="ctr">
              <a:lnSpc>
                <a:spcPts val="7779"/>
              </a:lnSpc>
              <a:spcBef>
                <a:spcPct val="0"/>
              </a:spcBef>
            </a:pPr>
            <a:r>
              <a:rPr lang="en-US" b="true" sz="5556" spc="816">
                <a:solidFill>
                  <a:srgbClr val="FFFFFF"/>
                </a:solidFill>
                <a:latin typeface="Playfair Display Bold"/>
                <a:ea typeface="Playfair Display Bold"/>
                <a:cs typeface="Playfair Display Bold"/>
                <a:sym typeface="Playfair Display Bold"/>
              </a:rPr>
              <a:t> Development Timeline</a:t>
            </a:r>
          </a:p>
        </p:txBody>
      </p:sp>
      <p:sp>
        <p:nvSpPr>
          <p:cNvPr name="AutoShape 4" id="4"/>
          <p:cNvSpPr/>
          <p:nvPr/>
        </p:nvSpPr>
        <p:spPr>
          <a:xfrm>
            <a:off x="5897880" y="1589028"/>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14.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1568785" y="2117047"/>
            <a:ext cx="15150431" cy="7957441"/>
          </a:xfrm>
          <a:prstGeom prst="rect">
            <a:avLst/>
          </a:prstGeom>
        </p:spPr>
        <p:txBody>
          <a:bodyPr anchor="t" rtlCol="false" tIns="0" lIns="0" bIns="0" rIns="0">
            <a:spAutoFit/>
          </a:bodyPr>
          <a:lstStyle/>
          <a:p>
            <a:pPr algn="ctr" marL="886540" indent="-443270" lvl="1">
              <a:lnSpc>
                <a:spcPts val="5748"/>
              </a:lnSpc>
              <a:spcBef>
                <a:spcPct val="0"/>
              </a:spcBef>
              <a:buFont typeface="Arial"/>
              <a:buChar char="•"/>
            </a:pPr>
            <a:r>
              <a:rPr lang="en-US" sz="4106" spc="603">
                <a:solidFill>
                  <a:srgbClr val="FFFFFF"/>
                </a:solidFill>
                <a:latin typeface="Playfair Display"/>
                <a:ea typeface="Playfair Display"/>
                <a:cs typeface="Playfair Display"/>
                <a:sym typeface="Playfair Display"/>
              </a:rPr>
              <a:t>First-of-its-kind Nashville-inspired whiskey bar in KCK.</a:t>
            </a:r>
          </a:p>
          <a:p>
            <a:pPr algn="ctr">
              <a:lnSpc>
                <a:spcPts val="5748"/>
              </a:lnSpc>
              <a:spcBef>
                <a:spcPct val="0"/>
              </a:spcBef>
            </a:pPr>
          </a:p>
          <a:p>
            <a:pPr algn="ctr" marL="886540" indent="-443270" lvl="1">
              <a:lnSpc>
                <a:spcPts val="5748"/>
              </a:lnSpc>
              <a:spcBef>
                <a:spcPct val="0"/>
              </a:spcBef>
              <a:buFont typeface="Arial"/>
              <a:buChar char="•"/>
            </a:pPr>
            <a:r>
              <a:rPr lang="en-US" sz="4106" spc="603">
                <a:solidFill>
                  <a:srgbClr val="FFFFFF"/>
                </a:solidFill>
                <a:latin typeface="Playfair Display"/>
                <a:ea typeface="Playfair Display"/>
                <a:cs typeface="Playfair Display"/>
                <a:sym typeface="Playfair Display"/>
              </a:rPr>
              <a:t>Tied to FIFA 2026 for global brand exposure.</a:t>
            </a:r>
          </a:p>
          <a:p>
            <a:pPr algn="ctr">
              <a:lnSpc>
                <a:spcPts val="5748"/>
              </a:lnSpc>
              <a:spcBef>
                <a:spcPct val="0"/>
              </a:spcBef>
            </a:pPr>
          </a:p>
          <a:p>
            <a:pPr algn="ctr" marL="886540" indent="-443270" lvl="1">
              <a:lnSpc>
                <a:spcPts val="5748"/>
              </a:lnSpc>
              <a:spcBef>
                <a:spcPct val="0"/>
              </a:spcBef>
              <a:buFont typeface="Arial"/>
              <a:buChar char="•"/>
            </a:pPr>
            <a:r>
              <a:rPr lang="en-US" sz="4106" spc="603">
                <a:solidFill>
                  <a:srgbClr val="FFFFFF"/>
                </a:solidFill>
                <a:latin typeface="Playfair Display"/>
                <a:ea typeface="Playfair Display"/>
                <a:cs typeface="Playfair Display"/>
                <a:sym typeface="Playfair Display"/>
              </a:rPr>
              <a:t>Community &amp; Cultural Impact—Supporting minority artists.</a:t>
            </a:r>
          </a:p>
          <a:p>
            <a:pPr algn="ctr">
              <a:lnSpc>
                <a:spcPts val="5748"/>
              </a:lnSpc>
              <a:spcBef>
                <a:spcPct val="0"/>
              </a:spcBef>
            </a:pPr>
          </a:p>
          <a:p>
            <a:pPr algn="ctr" marL="886540" indent="-443270" lvl="1">
              <a:lnSpc>
                <a:spcPts val="5748"/>
              </a:lnSpc>
              <a:spcBef>
                <a:spcPct val="0"/>
              </a:spcBef>
              <a:buFont typeface="Arial"/>
              <a:buChar char="•"/>
            </a:pPr>
            <a:r>
              <a:rPr lang="en-US" sz="4106" spc="603">
                <a:solidFill>
                  <a:srgbClr val="FFFFFF"/>
                </a:solidFill>
                <a:latin typeface="Playfair Display"/>
                <a:ea typeface="Playfair Display"/>
                <a:cs typeface="Playfair Display"/>
                <a:sym typeface="Playfair Display"/>
              </a:rPr>
              <a:t>A profitable investment opportunity in the city's growing nightlife.</a:t>
            </a:r>
          </a:p>
          <a:p>
            <a:pPr algn="ctr">
              <a:lnSpc>
                <a:spcPts val="5748"/>
              </a:lnSpc>
              <a:spcBef>
                <a:spcPct val="0"/>
              </a:spcBef>
            </a:pPr>
          </a:p>
        </p:txBody>
      </p:sp>
      <p:sp>
        <p:nvSpPr>
          <p:cNvPr name="TextBox 3" id="3"/>
          <p:cNvSpPr txBox="true"/>
          <p:nvPr/>
        </p:nvSpPr>
        <p:spPr>
          <a:xfrm rot="0">
            <a:off x="1376303" y="374110"/>
            <a:ext cx="15535395" cy="845651"/>
          </a:xfrm>
          <a:prstGeom prst="rect">
            <a:avLst/>
          </a:prstGeom>
        </p:spPr>
        <p:txBody>
          <a:bodyPr anchor="t" rtlCol="false" tIns="0" lIns="0" bIns="0" rIns="0">
            <a:spAutoFit/>
          </a:bodyPr>
          <a:lstStyle/>
          <a:p>
            <a:pPr algn="ctr">
              <a:lnSpc>
                <a:spcPts val="6939"/>
              </a:lnSpc>
              <a:spcBef>
                <a:spcPct val="0"/>
              </a:spcBef>
            </a:pPr>
            <a:r>
              <a:rPr lang="en-US" b="true" sz="4956" spc="728">
                <a:solidFill>
                  <a:srgbClr val="FFFFFF"/>
                </a:solidFill>
                <a:latin typeface="Playfair Display Bold"/>
                <a:ea typeface="Playfair Display Bold"/>
                <a:cs typeface="Playfair Display Bold"/>
                <a:sym typeface="Playfair Display Bold"/>
              </a:rPr>
              <a:t>Why Partner with </a:t>
            </a:r>
            <a:r>
              <a:rPr lang="en-US" b="true" sz="4956" i="true" spc="728">
                <a:solidFill>
                  <a:srgbClr val="FFFFFF"/>
                </a:solidFill>
                <a:latin typeface="Playfair Display Bold Italics"/>
                <a:ea typeface="Playfair Display Bold Italics"/>
                <a:cs typeface="Playfair Display Bold Italics"/>
                <a:sym typeface="Playfair Display Bold Italics"/>
              </a:rPr>
              <a:t>Sunflowers &amp; Whiskey</a:t>
            </a:r>
            <a:r>
              <a:rPr lang="en-US" b="true" sz="4956" spc="728">
                <a:solidFill>
                  <a:srgbClr val="FFFFFF"/>
                </a:solidFill>
                <a:latin typeface="Playfair Display Bold"/>
                <a:ea typeface="Playfair Display Bold"/>
                <a:cs typeface="Playfair Display Bold"/>
                <a:sym typeface="Playfair Display Bold"/>
              </a:rPr>
              <a:t>?</a:t>
            </a:r>
          </a:p>
        </p:txBody>
      </p:sp>
      <p:sp>
        <p:nvSpPr>
          <p:cNvPr name="AutoShape 4" id="4"/>
          <p:cNvSpPr/>
          <p:nvPr/>
        </p:nvSpPr>
        <p:spPr>
          <a:xfrm>
            <a:off x="5897880" y="1571194"/>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15.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1062175" y="2337123"/>
            <a:ext cx="16163651" cy="7133244"/>
          </a:xfrm>
          <a:prstGeom prst="rect">
            <a:avLst/>
          </a:prstGeom>
        </p:spPr>
        <p:txBody>
          <a:bodyPr anchor="t" rtlCol="false" tIns="0" lIns="0" bIns="0" rIns="0">
            <a:spAutoFit/>
          </a:bodyPr>
          <a:lstStyle/>
          <a:p>
            <a:pPr algn="ctr" marL="796191" indent="-398095" lvl="1">
              <a:lnSpc>
                <a:spcPts val="5162"/>
              </a:lnSpc>
              <a:spcBef>
                <a:spcPct val="0"/>
              </a:spcBef>
              <a:buFont typeface="Arial"/>
              <a:buChar char="•"/>
            </a:pPr>
            <a:r>
              <a:rPr lang="en-US" sz="3687" spc="542">
                <a:solidFill>
                  <a:srgbClr val="FFFFFF"/>
                </a:solidFill>
                <a:latin typeface="Playfair Display"/>
                <a:ea typeface="Playfair Display"/>
                <a:cs typeface="Playfair Display"/>
                <a:sym typeface="Playfair Display"/>
              </a:rPr>
              <a:t>Become a sponsor and be part of this landmark pr</a:t>
            </a:r>
            <a:r>
              <a:rPr lang="en-US" sz="3687" spc="542">
                <a:solidFill>
                  <a:srgbClr val="FFFFFF"/>
                </a:solidFill>
                <a:latin typeface="Playfair Display"/>
                <a:ea typeface="Playfair Display"/>
                <a:cs typeface="Playfair Display"/>
                <a:sym typeface="Playfair Display"/>
              </a:rPr>
              <a:t>oject.</a:t>
            </a:r>
          </a:p>
          <a:p>
            <a:pPr algn="ctr">
              <a:lnSpc>
                <a:spcPts val="5162"/>
              </a:lnSpc>
              <a:spcBef>
                <a:spcPct val="0"/>
              </a:spcBef>
            </a:pPr>
          </a:p>
          <a:p>
            <a:pPr algn="ctr" marL="796191" indent="-398095" lvl="1">
              <a:lnSpc>
                <a:spcPts val="5162"/>
              </a:lnSpc>
              <a:spcBef>
                <a:spcPct val="0"/>
              </a:spcBef>
              <a:buFont typeface="Arial"/>
              <a:buChar char="•"/>
            </a:pPr>
            <a:r>
              <a:rPr lang="en-US" sz="3687" spc="542">
                <a:solidFill>
                  <a:srgbClr val="FFFFFF"/>
                </a:solidFill>
                <a:latin typeface="Playfair Display"/>
                <a:ea typeface="Playfair Display"/>
                <a:cs typeface="Playfair Display"/>
                <a:sym typeface="Playfair Display"/>
              </a:rPr>
              <a:t>Exclusive branding &amp; marketing benefits.</a:t>
            </a:r>
          </a:p>
          <a:p>
            <a:pPr algn="ctr">
              <a:lnSpc>
                <a:spcPts val="5162"/>
              </a:lnSpc>
              <a:spcBef>
                <a:spcPct val="0"/>
              </a:spcBef>
            </a:pPr>
          </a:p>
          <a:p>
            <a:pPr algn="ctr" marL="796191" indent="-398095" lvl="1">
              <a:lnSpc>
                <a:spcPts val="5162"/>
              </a:lnSpc>
              <a:spcBef>
                <a:spcPct val="0"/>
              </a:spcBef>
              <a:buFont typeface="Arial"/>
              <a:buChar char="•"/>
            </a:pPr>
            <a:r>
              <a:rPr lang="en-US" sz="3687" spc="542">
                <a:solidFill>
                  <a:srgbClr val="FFFFFF"/>
                </a:solidFill>
                <a:latin typeface="Playfair Display"/>
                <a:ea typeface="Playfair Display"/>
                <a:cs typeface="Playfair Display"/>
                <a:sym typeface="Playfair Display"/>
              </a:rPr>
              <a:t>Help build Kansas City's next great live music venue.</a:t>
            </a:r>
          </a:p>
          <a:p>
            <a:pPr algn="ctr">
              <a:lnSpc>
                <a:spcPts val="5162"/>
              </a:lnSpc>
              <a:spcBef>
                <a:spcPct val="0"/>
              </a:spcBef>
            </a:pPr>
          </a:p>
          <a:p>
            <a:pPr algn="ctr" marL="796191" indent="-398095" lvl="1">
              <a:lnSpc>
                <a:spcPts val="5162"/>
              </a:lnSpc>
              <a:spcBef>
                <a:spcPct val="0"/>
              </a:spcBef>
              <a:buFont typeface="Arial"/>
              <a:buChar char="•"/>
            </a:pPr>
            <a:r>
              <a:rPr lang="en-US" sz="3687" i="true" spc="542">
                <a:solidFill>
                  <a:srgbClr val="FFFFFF"/>
                </a:solidFill>
                <a:latin typeface="Playfair Display Italics"/>
                <a:ea typeface="Playfair Display Italics"/>
                <a:cs typeface="Playfair Display Italics"/>
                <a:sym typeface="Playfair Display Italics"/>
              </a:rPr>
              <a:t>Contact Information:</a:t>
            </a:r>
          </a:p>
          <a:p>
            <a:pPr algn="ctr" marL="1592381" indent="-530794" lvl="2">
              <a:lnSpc>
                <a:spcPts val="5162"/>
              </a:lnSpc>
              <a:spcBef>
                <a:spcPct val="0"/>
              </a:spcBef>
              <a:buFont typeface="Arial"/>
              <a:buChar char="⚬"/>
            </a:pPr>
            <a:r>
              <a:rPr lang="en-US" sz="3687" spc="542">
                <a:solidFill>
                  <a:srgbClr val="FFFFFF"/>
                </a:solidFill>
                <a:latin typeface="Playfair Display"/>
                <a:ea typeface="Playfair Display"/>
                <a:cs typeface="Playfair Display"/>
                <a:sym typeface="Playfair Display"/>
              </a:rPr>
              <a:t>Dicarlos McNeely </a:t>
            </a:r>
            <a:r>
              <a:rPr lang="en-US" sz="3687" i="true" spc="542">
                <a:solidFill>
                  <a:srgbClr val="FFFFFF"/>
                </a:solidFill>
                <a:latin typeface="Playfair Display Italics"/>
                <a:ea typeface="Playfair Display Italics"/>
                <a:cs typeface="Playfair Display Italics"/>
                <a:sym typeface="Playfair Display Italics"/>
              </a:rPr>
              <a:t>(C.M. James)</a:t>
            </a:r>
          </a:p>
          <a:p>
            <a:pPr algn="ctr" marL="1592381" indent="-530794" lvl="2">
              <a:lnSpc>
                <a:spcPts val="5162"/>
              </a:lnSpc>
              <a:spcBef>
                <a:spcPct val="0"/>
              </a:spcBef>
              <a:buFont typeface="Arial"/>
              <a:buChar char="⚬"/>
            </a:pPr>
            <a:r>
              <a:rPr lang="en-US" b="true" sz="3687" spc="542">
                <a:solidFill>
                  <a:srgbClr val="FFFFFF"/>
                </a:solidFill>
                <a:latin typeface="Playfair Display Bold"/>
                <a:ea typeface="Playfair Display Bold"/>
                <a:cs typeface="Playfair Display Bold"/>
                <a:sym typeface="Playfair Display Bold"/>
              </a:rPr>
              <a:t>Phone:</a:t>
            </a:r>
            <a:r>
              <a:rPr lang="en-US" sz="3687" spc="542">
                <a:solidFill>
                  <a:srgbClr val="FFFFFF"/>
                </a:solidFill>
                <a:latin typeface="Playfair Display"/>
                <a:ea typeface="Playfair Display"/>
                <a:cs typeface="Playfair Display"/>
                <a:sym typeface="Playfair Display"/>
              </a:rPr>
              <a:t> 615-751-0923</a:t>
            </a:r>
          </a:p>
          <a:p>
            <a:pPr algn="ctr" marL="1592381" indent="-530794" lvl="2">
              <a:lnSpc>
                <a:spcPts val="5162"/>
              </a:lnSpc>
              <a:spcBef>
                <a:spcPct val="0"/>
              </a:spcBef>
              <a:buFont typeface="Arial"/>
              <a:buChar char="⚬"/>
            </a:pPr>
            <a:r>
              <a:rPr lang="en-US" b="true" sz="3687" spc="542">
                <a:solidFill>
                  <a:srgbClr val="FFFFFF"/>
                </a:solidFill>
                <a:latin typeface="Playfair Display Bold"/>
                <a:ea typeface="Playfair Display Bold"/>
                <a:cs typeface="Playfair Display Bold"/>
                <a:sym typeface="Playfair Display Bold"/>
              </a:rPr>
              <a:t>Email:</a:t>
            </a:r>
            <a:r>
              <a:rPr lang="en-US" sz="3687" spc="542">
                <a:solidFill>
                  <a:srgbClr val="FFFFFF"/>
                </a:solidFill>
                <a:latin typeface="Playfair Display"/>
                <a:ea typeface="Playfair Display"/>
                <a:cs typeface="Playfair Display"/>
                <a:sym typeface="Playfair Display"/>
              </a:rPr>
              <a:t> contact@CMJayeMusic.com</a:t>
            </a:r>
          </a:p>
          <a:p>
            <a:pPr algn="ctr" marL="1592381" indent="-530794" lvl="2">
              <a:lnSpc>
                <a:spcPts val="5162"/>
              </a:lnSpc>
              <a:spcBef>
                <a:spcPct val="0"/>
              </a:spcBef>
              <a:buFont typeface="Arial"/>
              <a:buChar char="⚬"/>
            </a:pPr>
            <a:r>
              <a:rPr lang="en-US" b="true" sz="3687" spc="542">
                <a:solidFill>
                  <a:srgbClr val="FFFFFF"/>
                </a:solidFill>
                <a:latin typeface="Playfair Display Bold"/>
                <a:ea typeface="Playfair Display Bold"/>
                <a:cs typeface="Playfair Display Bold"/>
                <a:sym typeface="Playfair Display Bold"/>
              </a:rPr>
              <a:t>Website:</a:t>
            </a:r>
            <a:r>
              <a:rPr lang="en-US" sz="3687" spc="542">
                <a:solidFill>
                  <a:srgbClr val="FFFFFF"/>
                </a:solidFill>
                <a:latin typeface="Playfair Display"/>
                <a:ea typeface="Playfair Display"/>
                <a:cs typeface="Playfair Display"/>
                <a:sym typeface="Playfair Display"/>
              </a:rPr>
              <a:t> CMJayeMusic.com</a:t>
            </a:r>
          </a:p>
        </p:txBody>
      </p:sp>
      <p:sp>
        <p:nvSpPr>
          <p:cNvPr name="TextBox 3" id="3"/>
          <p:cNvSpPr txBox="true"/>
          <p:nvPr/>
        </p:nvSpPr>
        <p:spPr>
          <a:xfrm rot="0">
            <a:off x="3088719" y="532214"/>
            <a:ext cx="12110562" cy="888197"/>
          </a:xfrm>
          <a:prstGeom prst="rect">
            <a:avLst/>
          </a:prstGeom>
        </p:spPr>
        <p:txBody>
          <a:bodyPr anchor="t" rtlCol="false" tIns="0" lIns="0" bIns="0" rIns="0">
            <a:spAutoFit/>
          </a:bodyPr>
          <a:lstStyle/>
          <a:p>
            <a:pPr algn="ctr">
              <a:lnSpc>
                <a:spcPts val="7219"/>
              </a:lnSpc>
              <a:spcBef>
                <a:spcPct val="0"/>
              </a:spcBef>
            </a:pPr>
            <a:r>
              <a:rPr lang="en-US" b="true" sz="5156" spc="758">
                <a:solidFill>
                  <a:srgbClr val="FFFFFF"/>
                </a:solidFill>
                <a:latin typeface="Playfair Display Bold"/>
                <a:ea typeface="Playfair Display Bold"/>
                <a:cs typeface="Playfair Display Bold"/>
                <a:sym typeface="Playfair Display Bold"/>
              </a:rPr>
              <a:t>Call to Action – Join Us Today!</a:t>
            </a:r>
          </a:p>
        </p:txBody>
      </p:sp>
      <p:sp>
        <p:nvSpPr>
          <p:cNvPr name="AutoShape 4" id="4"/>
          <p:cNvSpPr/>
          <p:nvPr/>
        </p:nvSpPr>
        <p:spPr>
          <a:xfrm>
            <a:off x="5897880" y="1826988"/>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35361" y="29324"/>
            <a:ext cx="5690836" cy="10691152"/>
          </a:xfrm>
          <a:custGeom>
            <a:avLst/>
            <a:gdLst/>
            <a:ahLst/>
            <a:cxnLst/>
            <a:rect r="r" b="b" t="t" l="l"/>
            <a:pathLst>
              <a:path h="10691152" w="5690836">
                <a:moveTo>
                  <a:pt x="0" y="0"/>
                </a:moveTo>
                <a:lnTo>
                  <a:pt x="5690836" y="0"/>
                </a:lnTo>
                <a:lnTo>
                  <a:pt x="5690836" y="10691152"/>
                </a:lnTo>
                <a:lnTo>
                  <a:pt x="0" y="10691152"/>
                </a:lnTo>
                <a:lnTo>
                  <a:pt x="0" y="0"/>
                </a:lnTo>
                <a:close/>
              </a:path>
            </a:pathLst>
          </a:custGeom>
          <a:blipFill>
            <a:blip r:embed="rId2"/>
            <a:stretch>
              <a:fillRect l="-4363" t="-794" r="0" b="-10309"/>
            </a:stretch>
          </a:blipFill>
        </p:spPr>
      </p:sp>
      <p:sp>
        <p:nvSpPr>
          <p:cNvPr name="Freeform 3" id="3"/>
          <p:cNvSpPr/>
          <p:nvPr/>
        </p:nvSpPr>
        <p:spPr>
          <a:xfrm flipH="true" flipV="false" rot="0">
            <a:off x="8297962" y="-642880"/>
            <a:ext cx="3085364" cy="9008362"/>
          </a:xfrm>
          <a:custGeom>
            <a:avLst/>
            <a:gdLst/>
            <a:ahLst/>
            <a:cxnLst/>
            <a:rect r="r" b="b" t="t" l="l"/>
            <a:pathLst>
              <a:path h="9008362" w="3085364">
                <a:moveTo>
                  <a:pt x="3085364" y="0"/>
                </a:moveTo>
                <a:lnTo>
                  <a:pt x="0" y="0"/>
                </a:lnTo>
                <a:lnTo>
                  <a:pt x="0" y="9008362"/>
                </a:lnTo>
                <a:lnTo>
                  <a:pt x="3085364" y="9008362"/>
                </a:lnTo>
                <a:lnTo>
                  <a:pt x="308536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8170492" y="-642880"/>
            <a:ext cx="3340303" cy="9752709"/>
          </a:xfrm>
          <a:custGeom>
            <a:avLst/>
            <a:gdLst/>
            <a:ahLst/>
            <a:cxnLst/>
            <a:rect r="r" b="b" t="t" l="l"/>
            <a:pathLst>
              <a:path h="9752709" w="3340303">
                <a:moveTo>
                  <a:pt x="3340303" y="0"/>
                </a:moveTo>
                <a:lnTo>
                  <a:pt x="0" y="0"/>
                </a:lnTo>
                <a:lnTo>
                  <a:pt x="0" y="9752710"/>
                </a:lnTo>
                <a:lnTo>
                  <a:pt x="3340303" y="9752710"/>
                </a:lnTo>
                <a:lnTo>
                  <a:pt x="3340303" y="0"/>
                </a:lnTo>
                <a:close/>
              </a:path>
            </a:pathLst>
          </a:custGeom>
          <a:blipFill>
            <a:blip r:embed="rId5">
              <a:alphaModFix amt="96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265368" y="1940431"/>
            <a:ext cx="7921658" cy="8331202"/>
          </a:xfrm>
          <a:custGeom>
            <a:avLst/>
            <a:gdLst/>
            <a:ahLst/>
            <a:cxnLst/>
            <a:rect r="r" b="b" t="t" l="l"/>
            <a:pathLst>
              <a:path h="8331202" w="7921658">
                <a:moveTo>
                  <a:pt x="0" y="0"/>
                </a:moveTo>
                <a:lnTo>
                  <a:pt x="7921658" y="0"/>
                </a:lnTo>
                <a:lnTo>
                  <a:pt x="7921658" y="8331203"/>
                </a:lnTo>
                <a:lnTo>
                  <a:pt x="0" y="8331203"/>
                </a:lnTo>
                <a:lnTo>
                  <a:pt x="0" y="0"/>
                </a:lnTo>
                <a:close/>
              </a:path>
            </a:pathLst>
          </a:custGeom>
          <a:blipFill>
            <a:blip r:embed="rId7"/>
            <a:stretch>
              <a:fillRect l="-129968" t="-51014" r="-22397" b="-9458"/>
            </a:stretch>
          </a:blipFill>
        </p:spPr>
      </p:sp>
      <p:sp>
        <p:nvSpPr>
          <p:cNvPr name="Freeform 6" id="6"/>
          <p:cNvSpPr/>
          <p:nvPr/>
        </p:nvSpPr>
        <p:spPr>
          <a:xfrm flipH="false" flipV="false" rot="0">
            <a:off x="11248627" y="6106032"/>
            <a:ext cx="3876798" cy="5561753"/>
          </a:xfrm>
          <a:custGeom>
            <a:avLst/>
            <a:gdLst/>
            <a:ahLst/>
            <a:cxnLst/>
            <a:rect r="r" b="b" t="t" l="l"/>
            <a:pathLst>
              <a:path h="5561753" w="3876798">
                <a:moveTo>
                  <a:pt x="0" y="0"/>
                </a:moveTo>
                <a:lnTo>
                  <a:pt x="3876798" y="0"/>
                </a:lnTo>
                <a:lnTo>
                  <a:pt x="3876798" y="5561754"/>
                </a:lnTo>
                <a:lnTo>
                  <a:pt x="0" y="5561754"/>
                </a:lnTo>
                <a:lnTo>
                  <a:pt x="0" y="0"/>
                </a:lnTo>
                <a:close/>
              </a:path>
            </a:pathLst>
          </a:custGeom>
          <a:blipFill>
            <a:blip r:embed="rId8">
              <a:alphaModFix amt="80000"/>
            </a:blip>
            <a:stretch>
              <a:fillRect l="0" t="0" r="-115328" b="0"/>
            </a:stretch>
          </a:blipFill>
        </p:spPr>
      </p:sp>
      <p:sp>
        <p:nvSpPr>
          <p:cNvPr name="TextBox 7" id="7"/>
          <p:cNvSpPr txBox="true"/>
          <p:nvPr/>
        </p:nvSpPr>
        <p:spPr>
          <a:xfrm rot="0">
            <a:off x="8992733" y="5193925"/>
            <a:ext cx="1305492" cy="1643240"/>
          </a:xfrm>
          <a:prstGeom prst="rect">
            <a:avLst/>
          </a:prstGeom>
        </p:spPr>
        <p:txBody>
          <a:bodyPr anchor="t" rtlCol="false" tIns="0" lIns="0" bIns="0" rIns="0">
            <a:spAutoFit/>
          </a:bodyPr>
          <a:lstStyle/>
          <a:p>
            <a:pPr algn="ctr">
              <a:lnSpc>
                <a:spcPts val="13517"/>
              </a:lnSpc>
              <a:spcBef>
                <a:spcPct val="0"/>
              </a:spcBef>
            </a:pPr>
            <a:r>
              <a:rPr lang="en-US" b="true" sz="9655" spc="2240">
                <a:solidFill>
                  <a:srgbClr val="000000">
                    <a:alpha val="50980"/>
                  </a:srgbClr>
                </a:solidFill>
                <a:latin typeface="Playfair Display Bold"/>
                <a:ea typeface="Playfair Display Bold"/>
                <a:cs typeface="Playfair Display Bold"/>
                <a:sym typeface="Playfair Display Bold"/>
              </a:rPr>
              <a:t>&amp;</a:t>
            </a:r>
          </a:p>
        </p:txBody>
      </p:sp>
      <p:sp>
        <p:nvSpPr>
          <p:cNvPr name="TextBox 8" id="8"/>
          <p:cNvSpPr txBox="true"/>
          <p:nvPr/>
        </p:nvSpPr>
        <p:spPr>
          <a:xfrm rot="-557878">
            <a:off x="5628369" y="3964923"/>
            <a:ext cx="7002022" cy="1585872"/>
          </a:xfrm>
          <a:prstGeom prst="rect">
            <a:avLst/>
          </a:prstGeom>
        </p:spPr>
        <p:txBody>
          <a:bodyPr anchor="t" rtlCol="false" tIns="0" lIns="0" bIns="0" rIns="0">
            <a:spAutoFit/>
          </a:bodyPr>
          <a:lstStyle/>
          <a:p>
            <a:pPr algn="ctr">
              <a:lnSpc>
                <a:spcPts val="12914"/>
              </a:lnSpc>
              <a:spcBef>
                <a:spcPct val="0"/>
              </a:spcBef>
            </a:pPr>
            <a:r>
              <a:rPr lang="en-US" sz="9224" spc="627">
                <a:solidFill>
                  <a:srgbClr val="FFCE05">
                    <a:alpha val="76863"/>
                  </a:srgbClr>
                </a:solidFill>
                <a:latin typeface="Brittany"/>
                <a:ea typeface="Brittany"/>
                <a:cs typeface="Brittany"/>
                <a:sym typeface="Brittany"/>
              </a:rPr>
              <a:t>Sunflowers</a:t>
            </a:r>
          </a:p>
        </p:txBody>
      </p:sp>
      <p:sp>
        <p:nvSpPr>
          <p:cNvPr name="TextBox 9" id="9"/>
          <p:cNvSpPr txBox="true"/>
          <p:nvPr/>
        </p:nvSpPr>
        <p:spPr>
          <a:xfrm rot="0">
            <a:off x="6050012" y="6373885"/>
            <a:ext cx="6352369" cy="1431245"/>
          </a:xfrm>
          <a:prstGeom prst="rect">
            <a:avLst/>
          </a:prstGeom>
        </p:spPr>
        <p:txBody>
          <a:bodyPr anchor="t" rtlCol="false" tIns="0" lIns="0" bIns="0" rIns="0">
            <a:spAutoFit/>
          </a:bodyPr>
          <a:lstStyle/>
          <a:p>
            <a:pPr algn="ctr">
              <a:lnSpc>
                <a:spcPts val="11666"/>
              </a:lnSpc>
              <a:spcBef>
                <a:spcPct val="0"/>
              </a:spcBef>
            </a:pPr>
            <a:r>
              <a:rPr lang="en-US" sz="8333" spc="566">
                <a:solidFill>
                  <a:srgbClr val="FFFFFF">
                    <a:alpha val="78824"/>
                  </a:srgbClr>
                </a:solidFill>
                <a:latin typeface="Brixton Outline"/>
                <a:ea typeface="Brixton Outline"/>
                <a:cs typeface="Brixton Outline"/>
                <a:sym typeface="Brixton Outline"/>
              </a:rPr>
              <a:t>Whiskey</a:t>
            </a:r>
          </a:p>
        </p:txBody>
      </p:sp>
    </p:spTree>
  </p:cSld>
  <p:clrMapOvr>
    <a:masterClrMapping/>
  </p:clrMapOvr>
  <p:transition spd="fast">
    <p:push dir="l"/>
  </p:transition>
</p:sld>
</file>

<file path=ppt/slides/slide17.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spd="slow">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997489" y="817533"/>
            <a:ext cx="5562518" cy="10450086"/>
          </a:xfrm>
          <a:custGeom>
            <a:avLst/>
            <a:gdLst/>
            <a:ahLst/>
            <a:cxnLst/>
            <a:rect r="r" b="b" t="t" l="l"/>
            <a:pathLst>
              <a:path h="10450086" w="5562518">
                <a:moveTo>
                  <a:pt x="0" y="0"/>
                </a:moveTo>
                <a:lnTo>
                  <a:pt x="5562518" y="0"/>
                </a:lnTo>
                <a:lnTo>
                  <a:pt x="5562518" y="10450086"/>
                </a:lnTo>
                <a:lnTo>
                  <a:pt x="0" y="10450086"/>
                </a:lnTo>
                <a:lnTo>
                  <a:pt x="0" y="0"/>
                </a:lnTo>
                <a:close/>
              </a:path>
            </a:pathLst>
          </a:custGeom>
          <a:blipFill>
            <a:blip r:embed="rId2"/>
            <a:stretch>
              <a:fillRect l="-4363" t="-794" r="0" b="-10309"/>
            </a:stretch>
          </a:blipFill>
        </p:spPr>
      </p:sp>
      <p:sp>
        <p:nvSpPr>
          <p:cNvPr name="Freeform 3" id="3"/>
          <p:cNvSpPr/>
          <p:nvPr/>
        </p:nvSpPr>
        <p:spPr>
          <a:xfrm flipH="true" flipV="false" rot="0">
            <a:off x="2657724" y="160486"/>
            <a:ext cx="3015795" cy="8805240"/>
          </a:xfrm>
          <a:custGeom>
            <a:avLst/>
            <a:gdLst/>
            <a:ahLst/>
            <a:cxnLst/>
            <a:rect r="r" b="b" t="t" l="l"/>
            <a:pathLst>
              <a:path h="8805240" w="3015795">
                <a:moveTo>
                  <a:pt x="3015795" y="0"/>
                </a:moveTo>
                <a:lnTo>
                  <a:pt x="0" y="0"/>
                </a:lnTo>
                <a:lnTo>
                  <a:pt x="0" y="8805240"/>
                </a:lnTo>
                <a:lnTo>
                  <a:pt x="3015795" y="8805240"/>
                </a:lnTo>
                <a:lnTo>
                  <a:pt x="301579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2533129" y="160486"/>
            <a:ext cx="3264985" cy="9532804"/>
          </a:xfrm>
          <a:custGeom>
            <a:avLst/>
            <a:gdLst/>
            <a:ahLst/>
            <a:cxnLst/>
            <a:rect r="r" b="b" t="t" l="l"/>
            <a:pathLst>
              <a:path h="9532804" w="3264985">
                <a:moveTo>
                  <a:pt x="3264985" y="0"/>
                </a:moveTo>
                <a:lnTo>
                  <a:pt x="0" y="0"/>
                </a:lnTo>
                <a:lnTo>
                  <a:pt x="0" y="9532804"/>
                </a:lnTo>
                <a:lnTo>
                  <a:pt x="3264985" y="9532804"/>
                </a:lnTo>
                <a:lnTo>
                  <a:pt x="3264985" y="0"/>
                </a:lnTo>
                <a:close/>
              </a:path>
            </a:pathLst>
          </a:custGeom>
          <a:blipFill>
            <a:blip r:embed="rId5">
              <a:alphaModFix amt="96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06490" y="2685549"/>
            <a:ext cx="7743039" cy="8143349"/>
          </a:xfrm>
          <a:custGeom>
            <a:avLst/>
            <a:gdLst/>
            <a:ahLst/>
            <a:cxnLst/>
            <a:rect r="r" b="b" t="t" l="l"/>
            <a:pathLst>
              <a:path h="8143349" w="7743039">
                <a:moveTo>
                  <a:pt x="0" y="0"/>
                </a:moveTo>
                <a:lnTo>
                  <a:pt x="7743038" y="0"/>
                </a:lnTo>
                <a:lnTo>
                  <a:pt x="7743038" y="8143349"/>
                </a:lnTo>
                <a:lnTo>
                  <a:pt x="0" y="8143349"/>
                </a:lnTo>
                <a:lnTo>
                  <a:pt x="0" y="0"/>
                </a:lnTo>
                <a:close/>
              </a:path>
            </a:pathLst>
          </a:custGeom>
          <a:blipFill>
            <a:blip r:embed="rId7"/>
            <a:stretch>
              <a:fillRect l="-129968" t="-51014" r="-22397" b="-9458"/>
            </a:stretch>
          </a:blipFill>
        </p:spPr>
      </p:sp>
      <p:sp>
        <p:nvSpPr>
          <p:cNvPr name="Freeform 6" id="6"/>
          <p:cNvSpPr/>
          <p:nvPr/>
        </p:nvSpPr>
        <p:spPr>
          <a:xfrm flipH="false" flipV="false" rot="0">
            <a:off x="5215561" y="7358096"/>
            <a:ext cx="3255476" cy="4670389"/>
          </a:xfrm>
          <a:custGeom>
            <a:avLst/>
            <a:gdLst/>
            <a:ahLst/>
            <a:cxnLst/>
            <a:rect r="r" b="b" t="t" l="l"/>
            <a:pathLst>
              <a:path h="4670389" w="3255476">
                <a:moveTo>
                  <a:pt x="0" y="0"/>
                </a:moveTo>
                <a:lnTo>
                  <a:pt x="3255476" y="0"/>
                </a:lnTo>
                <a:lnTo>
                  <a:pt x="3255476" y="4670388"/>
                </a:lnTo>
                <a:lnTo>
                  <a:pt x="0" y="4670388"/>
                </a:lnTo>
                <a:lnTo>
                  <a:pt x="0" y="0"/>
                </a:lnTo>
                <a:close/>
              </a:path>
            </a:pathLst>
          </a:custGeom>
          <a:blipFill>
            <a:blip r:embed="rId8">
              <a:alphaModFix amt="80000"/>
            </a:blip>
            <a:stretch>
              <a:fillRect l="0" t="0" r="-115328" b="0"/>
            </a:stretch>
          </a:blipFill>
        </p:spPr>
      </p:sp>
      <p:sp>
        <p:nvSpPr>
          <p:cNvPr name="TextBox 7" id="7"/>
          <p:cNvSpPr txBox="true"/>
          <p:nvPr/>
        </p:nvSpPr>
        <p:spPr>
          <a:xfrm rot="0">
            <a:off x="3336829" y="5861601"/>
            <a:ext cx="1276056" cy="1610269"/>
          </a:xfrm>
          <a:prstGeom prst="rect">
            <a:avLst/>
          </a:prstGeom>
        </p:spPr>
        <p:txBody>
          <a:bodyPr anchor="t" rtlCol="false" tIns="0" lIns="0" bIns="0" rIns="0">
            <a:spAutoFit/>
          </a:bodyPr>
          <a:lstStyle/>
          <a:p>
            <a:pPr algn="ctr">
              <a:lnSpc>
                <a:spcPts val="13212"/>
              </a:lnSpc>
              <a:spcBef>
                <a:spcPct val="0"/>
              </a:spcBef>
            </a:pPr>
            <a:r>
              <a:rPr lang="en-US" b="true" sz="9437" spc="2189">
                <a:solidFill>
                  <a:srgbClr val="000000">
                    <a:alpha val="50980"/>
                  </a:srgbClr>
                </a:solidFill>
                <a:latin typeface="Playfair Display Bold"/>
                <a:ea typeface="Playfair Display Bold"/>
                <a:cs typeface="Playfair Display Bold"/>
                <a:sym typeface="Playfair Display Bold"/>
              </a:rPr>
              <a:t>&amp;</a:t>
            </a:r>
          </a:p>
        </p:txBody>
      </p:sp>
      <p:sp>
        <p:nvSpPr>
          <p:cNvPr name="TextBox 8" id="8"/>
          <p:cNvSpPr txBox="true"/>
          <p:nvPr/>
        </p:nvSpPr>
        <p:spPr>
          <a:xfrm rot="-557878">
            <a:off x="1182563" y="4623454"/>
            <a:ext cx="5374324" cy="1544670"/>
          </a:xfrm>
          <a:prstGeom prst="rect">
            <a:avLst/>
          </a:prstGeom>
        </p:spPr>
        <p:txBody>
          <a:bodyPr anchor="t" rtlCol="false" tIns="0" lIns="0" bIns="0" rIns="0">
            <a:spAutoFit/>
          </a:bodyPr>
          <a:lstStyle/>
          <a:p>
            <a:pPr algn="ctr">
              <a:lnSpc>
                <a:spcPts val="12623"/>
              </a:lnSpc>
              <a:spcBef>
                <a:spcPct val="0"/>
              </a:spcBef>
            </a:pPr>
            <a:r>
              <a:rPr lang="en-US" sz="9016" spc="613">
                <a:solidFill>
                  <a:srgbClr val="FFCE05">
                    <a:alpha val="76863"/>
                  </a:srgbClr>
                </a:solidFill>
                <a:latin typeface="Brittany"/>
                <a:ea typeface="Brittany"/>
                <a:cs typeface="Brittany"/>
                <a:sym typeface="Brittany"/>
              </a:rPr>
              <a:t>Sunflowers</a:t>
            </a:r>
          </a:p>
        </p:txBody>
      </p:sp>
      <p:sp>
        <p:nvSpPr>
          <p:cNvPr name="TextBox 9" id="9"/>
          <p:cNvSpPr txBox="true"/>
          <p:nvPr/>
        </p:nvSpPr>
        <p:spPr>
          <a:xfrm rot="0">
            <a:off x="286759" y="7136174"/>
            <a:ext cx="6556540" cy="1393314"/>
          </a:xfrm>
          <a:prstGeom prst="rect">
            <a:avLst/>
          </a:prstGeom>
        </p:spPr>
        <p:txBody>
          <a:bodyPr anchor="t" rtlCol="false" tIns="0" lIns="0" bIns="0" rIns="0">
            <a:spAutoFit/>
          </a:bodyPr>
          <a:lstStyle/>
          <a:p>
            <a:pPr algn="ctr">
              <a:lnSpc>
                <a:spcPts val="11403"/>
              </a:lnSpc>
              <a:spcBef>
                <a:spcPct val="0"/>
              </a:spcBef>
            </a:pPr>
            <a:r>
              <a:rPr lang="en-US" sz="8145" spc="553">
                <a:solidFill>
                  <a:srgbClr val="FFFFFF">
                    <a:alpha val="78824"/>
                  </a:srgbClr>
                </a:solidFill>
                <a:latin typeface="Brixton Outline"/>
                <a:ea typeface="Brixton Outline"/>
                <a:cs typeface="Brixton Outline"/>
                <a:sym typeface="Brixton Outline"/>
              </a:rPr>
              <a:t>Whiskey</a:t>
            </a:r>
          </a:p>
        </p:txBody>
      </p:sp>
      <p:sp>
        <p:nvSpPr>
          <p:cNvPr name="TextBox 10" id="10"/>
          <p:cNvSpPr txBox="true"/>
          <p:nvPr/>
        </p:nvSpPr>
        <p:spPr>
          <a:xfrm rot="-1027420">
            <a:off x="9505131" y="700571"/>
            <a:ext cx="6696122" cy="1723233"/>
          </a:xfrm>
          <a:prstGeom prst="rect">
            <a:avLst/>
          </a:prstGeom>
        </p:spPr>
        <p:txBody>
          <a:bodyPr anchor="t" rtlCol="false" tIns="0" lIns="0" bIns="0" rIns="0">
            <a:spAutoFit/>
          </a:bodyPr>
          <a:lstStyle/>
          <a:p>
            <a:pPr algn="ctr">
              <a:lnSpc>
                <a:spcPts val="14002"/>
              </a:lnSpc>
              <a:spcBef>
                <a:spcPct val="0"/>
              </a:spcBef>
            </a:pPr>
            <a:r>
              <a:rPr lang="en-US" sz="10001" spc="680">
                <a:solidFill>
                  <a:srgbClr val="FFCE05">
                    <a:alpha val="76863"/>
                  </a:srgbClr>
                </a:solidFill>
                <a:latin typeface="Brittany"/>
                <a:ea typeface="Brittany"/>
                <a:cs typeface="Brittany"/>
                <a:sym typeface="Brittany"/>
              </a:rPr>
              <a:t>Sunflowers</a:t>
            </a:r>
          </a:p>
        </p:txBody>
      </p:sp>
      <p:sp>
        <p:nvSpPr>
          <p:cNvPr name="TextBox 11" id="11"/>
          <p:cNvSpPr txBox="true"/>
          <p:nvPr/>
        </p:nvSpPr>
        <p:spPr>
          <a:xfrm rot="0">
            <a:off x="13093428" y="2113930"/>
            <a:ext cx="1558096" cy="1341015"/>
          </a:xfrm>
          <a:prstGeom prst="rect">
            <a:avLst/>
          </a:prstGeom>
        </p:spPr>
        <p:txBody>
          <a:bodyPr anchor="t" rtlCol="false" tIns="0" lIns="0" bIns="0" rIns="0">
            <a:spAutoFit/>
          </a:bodyPr>
          <a:lstStyle/>
          <a:p>
            <a:pPr algn="ctr">
              <a:lnSpc>
                <a:spcPts val="10987"/>
              </a:lnSpc>
              <a:spcBef>
                <a:spcPct val="0"/>
              </a:spcBef>
            </a:pPr>
            <a:r>
              <a:rPr lang="en-US" b="true" sz="7848" spc="1820">
                <a:solidFill>
                  <a:srgbClr val="FFFFFF"/>
                </a:solidFill>
                <a:latin typeface="Playfair Display Bold"/>
                <a:ea typeface="Playfair Display Bold"/>
                <a:cs typeface="Playfair Display Bold"/>
                <a:sym typeface="Playfair Display Bold"/>
              </a:rPr>
              <a:t>&amp;</a:t>
            </a:r>
          </a:p>
        </p:txBody>
      </p:sp>
      <p:sp>
        <p:nvSpPr>
          <p:cNvPr name="TextBox 12" id="12"/>
          <p:cNvSpPr txBox="true"/>
          <p:nvPr/>
        </p:nvSpPr>
        <p:spPr>
          <a:xfrm rot="0">
            <a:off x="11106365" y="3784272"/>
            <a:ext cx="6057240" cy="1395745"/>
          </a:xfrm>
          <a:prstGeom prst="rect">
            <a:avLst/>
          </a:prstGeom>
        </p:spPr>
        <p:txBody>
          <a:bodyPr anchor="t" rtlCol="false" tIns="0" lIns="0" bIns="0" rIns="0">
            <a:spAutoFit/>
          </a:bodyPr>
          <a:lstStyle/>
          <a:p>
            <a:pPr algn="ctr">
              <a:lnSpc>
                <a:spcPts val="11426"/>
              </a:lnSpc>
              <a:spcBef>
                <a:spcPct val="0"/>
              </a:spcBef>
            </a:pPr>
            <a:r>
              <a:rPr lang="en-US" sz="8161" spc="554">
                <a:solidFill>
                  <a:srgbClr val="FFFFFF"/>
                </a:solidFill>
                <a:latin typeface="Brixton Outline"/>
                <a:ea typeface="Brixton Outline"/>
                <a:cs typeface="Brixton Outline"/>
                <a:sym typeface="Brixton Outline"/>
              </a:rPr>
              <a:t>Whiskey</a:t>
            </a:r>
          </a:p>
        </p:txBody>
      </p:sp>
      <p:sp>
        <p:nvSpPr>
          <p:cNvPr name="TextBox 13" id="13"/>
          <p:cNvSpPr txBox="true"/>
          <p:nvPr/>
        </p:nvSpPr>
        <p:spPr>
          <a:xfrm rot="0">
            <a:off x="9647968" y="6584618"/>
            <a:ext cx="5751918" cy="749232"/>
          </a:xfrm>
          <a:prstGeom prst="rect">
            <a:avLst/>
          </a:prstGeom>
        </p:spPr>
        <p:txBody>
          <a:bodyPr anchor="t" rtlCol="false" tIns="0" lIns="0" bIns="0" rIns="0">
            <a:spAutoFit/>
          </a:bodyPr>
          <a:lstStyle/>
          <a:p>
            <a:pPr algn="ctr">
              <a:lnSpc>
                <a:spcPts val="6202"/>
              </a:lnSpc>
              <a:spcBef>
                <a:spcPct val="0"/>
              </a:spcBef>
            </a:pPr>
            <a:r>
              <a:rPr lang="en-US" b="true" sz="4430" spc="1027">
                <a:solidFill>
                  <a:srgbClr val="FFCE05"/>
                </a:solidFill>
                <a:latin typeface="Playfair Display Bold"/>
                <a:ea typeface="Playfair Display Bold"/>
                <a:cs typeface="Playfair Display Bold"/>
                <a:sym typeface="Playfair Display Bold"/>
              </a:rPr>
              <a:t>Kansas Born, </a:t>
            </a:r>
          </a:p>
        </p:txBody>
      </p:sp>
      <p:sp>
        <p:nvSpPr>
          <p:cNvPr name="TextBox 14" id="14"/>
          <p:cNvSpPr txBox="true"/>
          <p:nvPr/>
        </p:nvSpPr>
        <p:spPr>
          <a:xfrm rot="0">
            <a:off x="10321593" y="8795076"/>
            <a:ext cx="6738651" cy="878822"/>
          </a:xfrm>
          <a:prstGeom prst="rect">
            <a:avLst/>
          </a:prstGeom>
        </p:spPr>
        <p:txBody>
          <a:bodyPr anchor="t" rtlCol="false" tIns="0" lIns="0" bIns="0" rIns="0">
            <a:spAutoFit/>
          </a:bodyPr>
          <a:lstStyle/>
          <a:p>
            <a:pPr algn="ctr">
              <a:lnSpc>
                <a:spcPts val="3535"/>
              </a:lnSpc>
            </a:pPr>
            <a:r>
              <a:rPr lang="en-US" b="true" sz="2525" spc="371">
                <a:solidFill>
                  <a:srgbClr val="FFFFFF"/>
                </a:solidFill>
                <a:latin typeface="Playfair Display Bold"/>
                <a:ea typeface="Playfair Display Bold"/>
                <a:cs typeface="Playfair Display Bold"/>
                <a:sym typeface="Playfair Display Bold"/>
              </a:rPr>
              <a:t>Presented by: Dicarlos McNeely </a:t>
            </a:r>
          </a:p>
          <a:p>
            <a:pPr algn="ctr">
              <a:lnSpc>
                <a:spcPts val="3535"/>
              </a:lnSpc>
              <a:spcBef>
                <a:spcPct val="0"/>
              </a:spcBef>
            </a:pPr>
            <a:r>
              <a:rPr lang="en-US" b="true" sz="2525" i="true" spc="371">
                <a:solidFill>
                  <a:srgbClr val="FFFFFF"/>
                </a:solidFill>
                <a:latin typeface="Playfair Display Bold Italics"/>
                <a:ea typeface="Playfair Display Bold Italics"/>
                <a:cs typeface="Playfair Display Bold Italics"/>
                <a:sym typeface="Playfair Display Bold Italics"/>
              </a:rPr>
              <a:t>(C.M. James)</a:t>
            </a:r>
          </a:p>
        </p:txBody>
      </p:sp>
      <p:sp>
        <p:nvSpPr>
          <p:cNvPr name="TextBox 15" id="15"/>
          <p:cNvSpPr txBox="true"/>
          <p:nvPr/>
        </p:nvSpPr>
        <p:spPr>
          <a:xfrm rot="0">
            <a:off x="10487323" y="7395670"/>
            <a:ext cx="6572920" cy="713122"/>
          </a:xfrm>
          <a:prstGeom prst="rect">
            <a:avLst/>
          </a:prstGeom>
        </p:spPr>
        <p:txBody>
          <a:bodyPr anchor="t" rtlCol="false" tIns="0" lIns="0" bIns="0" rIns="0">
            <a:spAutoFit/>
          </a:bodyPr>
          <a:lstStyle/>
          <a:p>
            <a:pPr algn="ctr">
              <a:lnSpc>
                <a:spcPts val="5869"/>
              </a:lnSpc>
              <a:spcBef>
                <a:spcPct val="0"/>
              </a:spcBef>
            </a:pPr>
            <a:r>
              <a:rPr lang="en-US" sz="4192" i="true" spc="419">
                <a:solidFill>
                  <a:srgbClr val="FFFFFF"/>
                </a:solidFill>
                <a:latin typeface="Playfair Display Italics"/>
                <a:ea typeface="Playfair Display Italics"/>
                <a:cs typeface="Playfair Display Italics"/>
                <a:sym typeface="Playfair Display Italics"/>
              </a:rPr>
              <a:t>Tennessee Distilled..</a:t>
            </a:r>
          </a:p>
        </p:txBody>
      </p:sp>
      <p:sp>
        <p:nvSpPr>
          <p:cNvPr name="TextBox 16" id="16"/>
          <p:cNvSpPr txBox="true"/>
          <p:nvPr/>
        </p:nvSpPr>
        <p:spPr>
          <a:xfrm rot="0">
            <a:off x="7981288" y="5627691"/>
            <a:ext cx="9717575" cy="471152"/>
          </a:xfrm>
          <a:prstGeom prst="rect">
            <a:avLst/>
          </a:prstGeom>
        </p:spPr>
        <p:txBody>
          <a:bodyPr anchor="t" rtlCol="false" tIns="0" lIns="0" bIns="0" rIns="0">
            <a:spAutoFit/>
          </a:bodyPr>
          <a:lstStyle/>
          <a:p>
            <a:pPr algn="ctr">
              <a:lnSpc>
                <a:spcPts val="3955"/>
              </a:lnSpc>
              <a:spcBef>
                <a:spcPct val="0"/>
              </a:spcBef>
            </a:pPr>
            <a:r>
              <a:rPr lang="en-US" b="true" sz="2825" i="true" spc="534">
                <a:solidFill>
                  <a:srgbClr val="FFFFFF"/>
                </a:solidFill>
                <a:latin typeface="Playfair Display Bold Italics"/>
                <a:ea typeface="Playfair Display Bold Italics"/>
                <a:cs typeface="Playfair Display Bold Italics"/>
                <a:sym typeface="Playfair Display Bold Italics"/>
              </a:rPr>
              <a:t>An Upscale Whiskey Bar in Kansas City</a:t>
            </a:r>
          </a:p>
        </p:txBody>
      </p:sp>
    </p:spTree>
  </p:cSld>
  <p:clrMapOvr>
    <a:masterClrMapping/>
  </p:clrMapOvr>
  <p:transition spd="slow">
    <p:fade/>
  </p:transition>
</p:sld>
</file>

<file path=ppt/slides/slide3.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4103963" y="282243"/>
            <a:ext cx="10080074" cy="1511964"/>
          </a:xfrm>
          <a:prstGeom prst="rect">
            <a:avLst/>
          </a:prstGeom>
        </p:spPr>
        <p:txBody>
          <a:bodyPr anchor="t" rtlCol="false" tIns="0" lIns="0" bIns="0" rIns="0">
            <a:spAutoFit/>
          </a:bodyPr>
          <a:lstStyle/>
          <a:p>
            <a:pPr algn="ctr">
              <a:lnSpc>
                <a:spcPts val="5951"/>
              </a:lnSpc>
            </a:pPr>
            <a:r>
              <a:rPr lang="en-US" b="true" sz="5130" spc="754">
                <a:solidFill>
                  <a:srgbClr val="FFFFFF"/>
                </a:solidFill>
                <a:latin typeface="Raleway Bold"/>
                <a:ea typeface="Raleway Bold"/>
                <a:cs typeface="Raleway Bold"/>
                <a:sym typeface="Raleway Bold"/>
              </a:rPr>
              <a:t>Brief introduction of </a:t>
            </a:r>
          </a:p>
          <a:p>
            <a:pPr algn="ctr">
              <a:lnSpc>
                <a:spcPts val="5951"/>
              </a:lnSpc>
            </a:pPr>
            <a:r>
              <a:rPr lang="en-US" b="true" sz="5130" i="true" spc="754">
                <a:solidFill>
                  <a:srgbClr val="FFFFFF"/>
                </a:solidFill>
                <a:latin typeface="Raleway Bold Italics"/>
                <a:ea typeface="Raleway Bold Italics"/>
                <a:cs typeface="Raleway Bold Italics"/>
                <a:sym typeface="Raleway Bold Italics"/>
              </a:rPr>
              <a:t>Sunflowers &amp; Whiskey</a:t>
            </a:r>
          </a:p>
        </p:txBody>
      </p:sp>
      <p:sp>
        <p:nvSpPr>
          <p:cNvPr name="AutoShape 3" id="3"/>
          <p:cNvSpPr/>
          <p:nvPr/>
        </p:nvSpPr>
        <p:spPr>
          <a:xfrm>
            <a:off x="5897880" y="2027023"/>
            <a:ext cx="6492240" cy="0"/>
          </a:xfrm>
          <a:prstGeom prst="line">
            <a:avLst/>
          </a:prstGeom>
          <a:ln cap="flat" w="38100">
            <a:solidFill>
              <a:srgbClr val="FFFFFF"/>
            </a:solidFill>
            <a:prstDash val="solid"/>
            <a:headEnd type="none" len="sm" w="sm"/>
            <a:tailEnd type="none" len="sm" w="sm"/>
          </a:ln>
        </p:spPr>
      </p:sp>
      <p:sp>
        <p:nvSpPr>
          <p:cNvPr name="TextBox 4" id="4"/>
          <p:cNvSpPr txBox="true"/>
          <p:nvPr/>
        </p:nvSpPr>
        <p:spPr>
          <a:xfrm rot="0">
            <a:off x="0" y="2202689"/>
            <a:ext cx="18288000" cy="7597140"/>
          </a:xfrm>
          <a:prstGeom prst="rect">
            <a:avLst/>
          </a:prstGeom>
        </p:spPr>
        <p:txBody>
          <a:bodyPr anchor="t" rtlCol="false" tIns="0" lIns="0" bIns="0" rIns="0">
            <a:spAutoFit/>
          </a:bodyPr>
          <a:lstStyle/>
          <a:p>
            <a:pPr algn="ctr">
              <a:lnSpc>
                <a:spcPts val="4479"/>
              </a:lnSpc>
              <a:spcBef>
                <a:spcPct val="0"/>
              </a:spcBef>
            </a:pPr>
            <a:r>
              <a:rPr lang="en-US" b="true" sz="3199" spc="470">
                <a:solidFill>
                  <a:srgbClr val="FFFFFF"/>
                </a:solidFill>
                <a:latin typeface="Playfair Display Bold"/>
                <a:ea typeface="Playfair Display Bold"/>
                <a:cs typeface="Playfair Display Bold"/>
                <a:sym typeface="Playfair Display Bold"/>
              </a:rPr>
              <a:t>Welcome to Sunflowers &amp; Whiskey</a:t>
            </a:r>
          </a:p>
          <a:p>
            <a:pPr algn="ctr">
              <a:lnSpc>
                <a:spcPts val="4339"/>
              </a:lnSpc>
              <a:spcBef>
                <a:spcPct val="0"/>
              </a:spcBef>
            </a:pPr>
            <a:r>
              <a:rPr lang="en-US" sz="3099" spc="455">
                <a:solidFill>
                  <a:srgbClr val="FFFFFF"/>
                </a:solidFill>
                <a:latin typeface="Playfair Display"/>
                <a:ea typeface="Playfair Display"/>
                <a:cs typeface="Playfair Display"/>
                <a:sym typeface="Playfair Display"/>
              </a:rPr>
              <a:t>Sunflowers &amp; Whiskey is an upscale whiskey bar and live music venue that brings both cultures, the soul of Kansas City and the Tennessee Southern roots together. Located in Kansas City, Kansas, this venue is set to become a premier destination for music lovers, whiskey enthusiasts, and community gatherings.</a:t>
            </a:r>
          </a:p>
          <a:p>
            <a:pPr algn="ctr">
              <a:lnSpc>
                <a:spcPts val="4339"/>
              </a:lnSpc>
              <a:spcBef>
                <a:spcPct val="0"/>
              </a:spcBef>
            </a:pPr>
          </a:p>
          <a:p>
            <a:pPr algn="ctr">
              <a:lnSpc>
                <a:spcPts val="4339"/>
              </a:lnSpc>
              <a:spcBef>
                <a:spcPct val="0"/>
              </a:spcBef>
            </a:pPr>
            <a:r>
              <a:rPr lang="en-US" sz="3099" i="true" spc="455">
                <a:solidFill>
                  <a:srgbClr val="FFFFFF"/>
                </a:solidFill>
                <a:latin typeface="Playfair Display Italics"/>
                <a:ea typeface="Playfair Display Italics"/>
                <a:cs typeface="Playfair Display Italics"/>
                <a:sym typeface="Playfair Display Italics"/>
              </a:rPr>
              <a:t>Why Are We Here?</a:t>
            </a:r>
          </a:p>
          <a:p>
            <a:pPr algn="ctr">
              <a:lnSpc>
                <a:spcPts val="4339"/>
              </a:lnSpc>
              <a:spcBef>
                <a:spcPct val="0"/>
              </a:spcBef>
            </a:pPr>
            <a:r>
              <a:rPr lang="en-US" sz="3099" spc="455">
                <a:solidFill>
                  <a:srgbClr val="FFFFFF"/>
                </a:solidFill>
                <a:latin typeface="Playfair Display"/>
                <a:ea typeface="Playfair Display"/>
                <a:cs typeface="Playfair Display"/>
                <a:sym typeface="Playfair Display"/>
              </a:rPr>
              <a:t>We are seeking strategic sponsorships and community partnerships to bring this unique concept to life. With Kansas City’s growing entertainment industry and the upcoming FIFA 2026 World Cup, Sunflowers &amp; Whiskey presents an incredible opportunity for sponsors to align with a high-value, culturally significant business.</a:t>
            </a:r>
          </a:p>
          <a:p>
            <a:pPr algn="ctr">
              <a:lnSpc>
                <a:spcPts val="4339"/>
              </a:lnSpc>
              <a:spcBef>
                <a:spcPct val="0"/>
              </a:spcBef>
            </a:pPr>
          </a:p>
        </p:txBody>
      </p:sp>
    </p:spTree>
  </p:cSld>
  <p:clrMapOvr>
    <a:masterClrMapping/>
  </p:clrMapOvr>
  <p:transition spd="slow">
    <p:fade/>
  </p:transition>
</p:sld>
</file>

<file path=ppt/slides/slide4.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2510976" y="304478"/>
            <a:ext cx="13266048" cy="724222"/>
          </a:xfrm>
          <a:prstGeom prst="rect">
            <a:avLst/>
          </a:prstGeom>
        </p:spPr>
        <p:txBody>
          <a:bodyPr anchor="t" rtlCol="false" tIns="0" lIns="0" bIns="0" rIns="0">
            <a:spAutoFit/>
          </a:bodyPr>
          <a:lstStyle/>
          <a:p>
            <a:pPr algn="ctr">
              <a:lnSpc>
                <a:spcPts val="5974"/>
              </a:lnSpc>
              <a:spcBef>
                <a:spcPct val="0"/>
              </a:spcBef>
            </a:pPr>
            <a:r>
              <a:rPr lang="en-US" b="true" sz="4267" spc="627">
                <a:solidFill>
                  <a:srgbClr val="FFFFFF"/>
                </a:solidFill>
                <a:latin typeface="Playfair Display Bold"/>
                <a:ea typeface="Playfair Display Bold"/>
                <a:cs typeface="Playfair Display Bold"/>
                <a:sym typeface="Playfair Display Bold"/>
              </a:rPr>
              <a:t>What This Presentation Will Cover</a:t>
            </a:r>
          </a:p>
        </p:txBody>
      </p:sp>
      <p:sp>
        <p:nvSpPr>
          <p:cNvPr name="TextBox 3" id="3"/>
          <p:cNvSpPr txBox="true"/>
          <p:nvPr/>
        </p:nvSpPr>
        <p:spPr>
          <a:xfrm rot="0">
            <a:off x="107608" y="1871108"/>
            <a:ext cx="18072784" cy="8415892"/>
          </a:xfrm>
          <a:prstGeom prst="rect">
            <a:avLst/>
          </a:prstGeom>
        </p:spPr>
        <p:txBody>
          <a:bodyPr anchor="t" rtlCol="false" tIns="0" lIns="0" bIns="0" rIns="0">
            <a:spAutoFit/>
          </a:bodyPr>
          <a:lstStyle/>
          <a:p>
            <a:pPr algn="ctr">
              <a:lnSpc>
                <a:spcPts val="4431"/>
              </a:lnSpc>
            </a:pPr>
            <a:r>
              <a:rPr lang="en-US" sz="3165" spc="465">
                <a:solidFill>
                  <a:srgbClr val="FFFFFF"/>
                </a:solidFill>
                <a:latin typeface="Playfair Display"/>
                <a:ea typeface="Playfair Display"/>
                <a:cs typeface="Playfair Display"/>
                <a:sym typeface="Playfair Display"/>
              </a:rPr>
              <a:t>-</a:t>
            </a:r>
            <a:r>
              <a:rPr lang="en-US" b="true" sz="3165" spc="465">
                <a:solidFill>
                  <a:srgbClr val="FFFFFF"/>
                </a:solidFill>
                <a:latin typeface="Playfair Display Bold"/>
                <a:ea typeface="Playfair Display Bold"/>
                <a:cs typeface="Playfair Display Bold"/>
                <a:sym typeface="Playfair Display Bold"/>
              </a:rPr>
              <a:t>Business Concept</a:t>
            </a:r>
            <a:r>
              <a:rPr lang="en-US" sz="3165" spc="465">
                <a:solidFill>
                  <a:srgbClr val="FFFFFF"/>
                </a:solidFill>
                <a:latin typeface="Playfair Display"/>
                <a:ea typeface="Playfair Display"/>
                <a:cs typeface="Playfair Display"/>
                <a:sym typeface="Playfair Display"/>
              </a:rPr>
              <a:t>: What makes Sunflowers &amp; Whiskey unique.</a:t>
            </a:r>
          </a:p>
          <a:p>
            <a:pPr algn="ctr">
              <a:lnSpc>
                <a:spcPts val="4431"/>
              </a:lnSpc>
            </a:pPr>
            <a:r>
              <a:rPr lang="en-US" b="true" sz="3165" spc="465">
                <a:solidFill>
                  <a:srgbClr val="FFFFFF"/>
                </a:solidFill>
                <a:latin typeface="Playfair Display Bold"/>
                <a:ea typeface="Playfair Display Bold"/>
                <a:cs typeface="Playfair Display Bold"/>
                <a:sym typeface="Playfair Display Bold"/>
              </a:rPr>
              <a:t>-</a:t>
            </a:r>
            <a:r>
              <a:rPr lang="en-US" b="true" sz="3165" spc="465">
                <a:solidFill>
                  <a:srgbClr val="FFFFFF"/>
                </a:solidFill>
                <a:latin typeface="Playfair Display Bold"/>
                <a:ea typeface="Playfair Display Bold"/>
                <a:cs typeface="Playfair Display Bold"/>
                <a:sym typeface="Playfair Display Bold"/>
              </a:rPr>
              <a:t>Market &amp; Competitive Edge:</a:t>
            </a:r>
            <a:r>
              <a:rPr lang="en-US" sz="3165" spc="465">
                <a:solidFill>
                  <a:srgbClr val="FFFFFF"/>
                </a:solidFill>
                <a:latin typeface="Playfair Display"/>
                <a:ea typeface="Playfair Display"/>
                <a:cs typeface="Playfair Display"/>
                <a:sym typeface="Playfair Display"/>
              </a:rPr>
              <a:t> Why Kansas City needs a Nashville-inspired whiskey bar.</a:t>
            </a:r>
          </a:p>
          <a:p>
            <a:pPr algn="ctr">
              <a:lnSpc>
                <a:spcPts val="4431"/>
              </a:lnSpc>
            </a:pPr>
          </a:p>
          <a:p>
            <a:pPr algn="ctr">
              <a:lnSpc>
                <a:spcPts val="4431"/>
              </a:lnSpc>
            </a:pPr>
            <a:r>
              <a:rPr lang="en-US" sz="3165" spc="465">
                <a:solidFill>
                  <a:srgbClr val="FFFFFF"/>
                </a:solidFill>
                <a:latin typeface="Playfair Display"/>
                <a:ea typeface="Playfair Display"/>
                <a:cs typeface="Playfair Display"/>
                <a:sym typeface="Playfair Display"/>
              </a:rPr>
              <a:t>-</a:t>
            </a:r>
            <a:r>
              <a:rPr lang="en-US" b="true" sz="3165" spc="465">
                <a:solidFill>
                  <a:srgbClr val="FFFFFF"/>
                </a:solidFill>
                <a:latin typeface="Playfair Display Bold"/>
                <a:ea typeface="Playfair Display Bold"/>
                <a:cs typeface="Playfair Display Bold"/>
                <a:sym typeface="Playfair Display Bold"/>
              </a:rPr>
              <a:t>Financial &amp; Sponsorship Opportunities</a:t>
            </a:r>
            <a:r>
              <a:rPr lang="en-US" sz="3165" spc="465">
                <a:solidFill>
                  <a:srgbClr val="FFFFFF"/>
                </a:solidFill>
                <a:latin typeface="Playfair Display"/>
                <a:ea typeface="Playfair Display"/>
                <a:cs typeface="Playfair Display"/>
                <a:sym typeface="Playfair Display"/>
              </a:rPr>
              <a:t>: How businesses can benefit from investing.</a:t>
            </a:r>
          </a:p>
          <a:p>
            <a:pPr algn="ctr">
              <a:lnSpc>
                <a:spcPts val="4431"/>
              </a:lnSpc>
            </a:pPr>
          </a:p>
          <a:p>
            <a:pPr algn="ctr">
              <a:lnSpc>
                <a:spcPts val="4431"/>
              </a:lnSpc>
            </a:pPr>
            <a:r>
              <a:rPr lang="en-US" sz="3165" spc="465">
                <a:solidFill>
                  <a:srgbClr val="FFFFFF"/>
                </a:solidFill>
                <a:latin typeface="Playfair Display"/>
                <a:ea typeface="Playfair Display"/>
                <a:cs typeface="Playfair Display"/>
                <a:sym typeface="Playfair Display"/>
              </a:rPr>
              <a:t>-</a:t>
            </a:r>
            <a:r>
              <a:rPr lang="en-US" sz="3165" spc="465">
                <a:solidFill>
                  <a:srgbClr val="FFFFFF"/>
                </a:solidFill>
                <a:latin typeface="Playfair Display"/>
                <a:ea typeface="Playfair Display"/>
                <a:cs typeface="Playfair Display"/>
                <a:sym typeface="Playfair Display"/>
              </a:rPr>
              <a:t> </a:t>
            </a:r>
            <a:r>
              <a:rPr lang="en-US" b="true" sz="3165" spc="465">
                <a:solidFill>
                  <a:srgbClr val="FFFFFF"/>
                </a:solidFill>
                <a:latin typeface="Playfair Display Bold"/>
                <a:ea typeface="Playfair Display Bold"/>
                <a:cs typeface="Playfair Display Bold"/>
                <a:sym typeface="Playfair Display Bold"/>
              </a:rPr>
              <a:t>Community &amp; Economic Impact</a:t>
            </a:r>
            <a:r>
              <a:rPr lang="en-US" sz="3165" spc="465">
                <a:solidFill>
                  <a:srgbClr val="FFFFFF"/>
                </a:solidFill>
                <a:latin typeface="Playfair Display"/>
                <a:ea typeface="Playfair Display"/>
                <a:cs typeface="Playfair Display"/>
                <a:sym typeface="Playfair Display"/>
              </a:rPr>
              <a:t>: How Sunflowers &amp; Whiskey will contribute to Kansas City.</a:t>
            </a:r>
          </a:p>
          <a:p>
            <a:pPr algn="ctr">
              <a:lnSpc>
                <a:spcPts val="4431"/>
              </a:lnSpc>
            </a:pPr>
          </a:p>
          <a:p>
            <a:pPr algn="ctr">
              <a:lnSpc>
                <a:spcPts val="4431"/>
              </a:lnSpc>
            </a:pPr>
            <a:r>
              <a:rPr lang="en-US" sz="3165" spc="465">
                <a:solidFill>
                  <a:srgbClr val="FFFFFF"/>
                </a:solidFill>
                <a:latin typeface="Playfair Display"/>
                <a:ea typeface="Playfair Display"/>
                <a:cs typeface="Playfair Display"/>
                <a:sym typeface="Playfair Display"/>
              </a:rPr>
              <a:t>-</a:t>
            </a:r>
            <a:r>
              <a:rPr lang="en-US" b="true" sz="3165" spc="465">
                <a:solidFill>
                  <a:srgbClr val="FFFFFF"/>
                </a:solidFill>
                <a:latin typeface="Playfair Display Bold"/>
                <a:ea typeface="Playfair Display Bold"/>
                <a:cs typeface="Playfair Display Bold"/>
                <a:sym typeface="Playfair Display Bold"/>
              </a:rPr>
              <a:t>Call to Action</a:t>
            </a:r>
            <a:r>
              <a:rPr lang="en-US" sz="3165" spc="465">
                <a:solidFill>
                  <a:srgbClr val="FFFFFF"/>
                </a:solidFill>
                <a:latin typeface="Playfair Display"/>
                <a:ea typeface="Playfair Display"/>
                <a:cs typeface="Playfair Display"/>
                <a:sym typeface="Playfair Display"/>
              </a:rPr>
              <a:t>: Next steps for sponsorship and collaboration.</a:t>
            </a:r>
          </a:p>
          <a:p>
            <a:pPr algn="ctr">
              <a:lnSpc>
                <a:spcPts val="4431"/>
              </a:lnSpc>
            </a:pPr>
            <a:r>
              <a:rPr lang="en-US" sz="3165" spc="465">
                <a:solidFill>
                  <a:srgbClr val="FFFFFF"/>
                </a:solidFill>
                <a:latin typeface="Playfair Display"/>
                <a:ea typeface="Playfair Display"/>
                <a:cs typeface="Playfair Display"/>
                <a:sym typeface="Playfair Display"/>
              </a:rPr>
              <a:t>By the end of this presentation, we hope to engage strategic partners and sponsors who share our vision and want to be part of an exciting new chapter in Kansas City nightlife.</a:t>
            </a:r>
          </a:p>
          <a:p>
            <a:pPr algn="ctr">
              <a:lnSpc>
                <a:spcPts val="4431"/>
              </a:lnSpc>
              <a:spcBef>
                <a:spcPct val="0"/>
              </a:spcBef>
            </a:pPr>
          </a:p>
        </p:txBody>
      </p:sp>
      <p:sp>
        <p:nvSpPr>
          <p:cNvPr name="AutoShape 4" id="4"/>
          <p:cNvSpPr/>
          <p:nvPr/>
        </p:nvSpPr>
        <p:spPr>
          <a:xfrm>
            <a:off x="5897880" y="1592113"/>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5.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0" y="2786852"/>
            <a:ext cx="17975623" cy="6221155"/>
          </a:xfrm>
          <a:prstGeom prst="rect">
            <a:avLst/>
          </a:prstGeom>
        </p:spPr>
        <p:txBody>
          <a:bodyPr anchor="t" rtlCol="false" tIns="0" lIns="0" bIns="0" rIns="0">
            <a:spAutoFit/>
          </a:bodyPr>
          <a:lstStyle/>
          <a:p>
            <a:pPr algn="ctr" marL="848848" indent="-424424" lvl="1">
              <a:lnSpc>
                <a:spcPts val="5504"/>
              </a:lnSpc>
              <a:spcBef>
                <a:spcPct val="0"/>
              </a:spcBef>
              <a:buFont typeface="Arial"/>
              <a:buChar char="•"/>
            </a:pPr>
            <a:r>
              <a:rPr lang="en-US" sz="3931" spc="577">
                <a:solidFill>
                  <a:srgbClr val="FFFFFF"/>
                </a:solidFill>
                <a:latin typeface="Playfair Display"/>
                <a:ea typeface="Playfair Display"/>
                <a:cs typeface="Playfair Display"/>
                <a:sym typeface="Playfair Display"/>
              </a:rPr>
              <a:t>Sunflowers &amp; Whiskey is a Nashville-style whiskey bar and live music venue in Kansas City, KS.</a:t>
            </a:r>
          </a:p>
          <a:p>
            <a:pPr algn="ctr">
              <a:lnSpc>
                <a:spcPts val="5504"/>
              </a:lnSpc>
              <a:spcBef>
                <a:spcPct val="0"/>
              </a:spcBef>
            </a:pPr>
          </a:p>
          <a:p>
            <a:pPr algn="ctr" marL="848848" indent="-424424" lvl="1">
              <a:lnSpc>
                <a:spcPts val="5504"/>
              </a:lnSpc>
              <a:spcBef>
                <a:spcPct val="0"/>
              </a:spcBef>
              <a:buFont typeface="Arial"/>
              <a:buChar char="•"/>
            </a:pPr>
            <a:r>
              <a:rPr lang="en-US" b="true" sz="3931" spc="577">
                <a:solidFill>
                  <a:srgbClr val="FFFFFF"/>
                </a:solidFill>
                <a:latin typeface="Playfair Display Bold"/>
                <a:ea typeface="Playfair Display Bold"/>
                <a:cs typeface="Playfair Display Bold"/>
                <a:sym typeface="Playfair Display Bold"/>
              </a:rPr>
              <a:t>Mission</a:t>
            </a:r>
            <a:r>
              <a:rPr lang="en-US" sz="3931" spc="577">
                <a:solidFill>
                  <a:srgbClr val="FFFFFF"/>
                </a:solidFill>
                <a:latin typeface="Playfair Display"/>
                <a:ea typeface="Playfair Display"/>
                <a:cs typeface="Playfair Display"/>
                <a:sym typeface="Playfair Display"/>
              </a:rPr>
              <a:t>: To provide an upscale whiskey experience while honoring </a:t>
            </a:r>
            <a:r>
              <a:rPr lang="en-US" sz="3931" i="true" spc="577">
                <a:solidFill>
                  <a:srgbClr val="FFFFFF"/>
                </a:solidFill>
                <a:latin typeface="Playfair Display Italics"/>
                <a:ea typeface="Playfair Display Italics"/>
                <a:cs typeface="Playfair Display Italics"/>
                <a:sym typeface="Playfair Display Italics"/>
              </a:rPr>
              <a:t>Larysa Jaye</a:t>
            </a:r>
            <a:r>
              <a:rPr lang="en-US" sz="3931" spc="577">
                <a:solidFill>
                  <a:srgbClr val="FFFFFF"/>
                </a:solidFill>
                <a:latin typeface="Playfair Display"/>
                <a:ea typeface="Playfair Display"/>
                <a:cs typeface="Playfair Display"/>
                <a:sym typeface="Playfair Display"/>
              </a:rPr>
              <a:t>.</a:t>
            </a:r>
          </a:p>
          <a:p>
            <a:pPr algn="ctr">
              <a:lnSpc>
                <a:spcPts val="5504"/>
              </a:lnSpc>
              <a:spcBef>
                <a:spcPct val="0"/>
              </a:spcBef>
            </a:pPr>
          </a:p>
          <a:p>
            <a:pPr algn="ctr" marL="848848" indent="-424424" lvl="1">
              <a:lnSpc>
                <a:spcPts val="5504"/>
              </a:lnSpc>
              <a:spcBef>
                <a:spcPct val="0"/>
              </a:spcBef>
              <a:buFont typeface="Arial"/>
              <a:buChar char="•"/>
            </a:pPr>
            <a:r>
              <a:rPr lang="en-US" b="true" sz="3931" spc="577">
                <a:solidFill>
                  <a:srgbClr val="FFFFFF"/>
                </a:solidFill>
                <a:latin typeface="Playfair Display Bold"/>
                <a:ea typeface="Playfair Display Bold"/>
                <a:cs typeface="Playfair Display Bold"/>
                <a:sym typeface="Playfair Display Bold"/>
              </a:rPr>
              <a:t>Features:</a:t>
            </a:r>
            <a:r>
              <a:rPr lang="en-US" sz="3931" spc="577">
                <a:solidFill>
                  <a:srgbClr val="FFFFFF"/>
                </a:solidFill>
                <a:latin typeface="Playfair Display"/>
                <a:ea typeface="Playfair Display"/>
                <a:cs typeface="Playfair Display"/>
                <a:sym typeface="Playfair Display"/>
              </a:rPr>
              <a:t> Live music, whiskey tastings, and exclusive artist showcases.</a:t>
            </a:r>
          </a:p>
          <a:p>
            <a:pPr algn="ctr">
              <a:lnSpc>
                <a:spcPts val="5504"/>
              </a:lnSpc>
              <a:spcBef>
                <a:spcPct val="0"/>
              </a:spcBef>
            </a:pPr>
          </a:p>
        </p:txBody>
      </p:sp>
      <p:sp>
        <p:nvSpPr>
          <p:cNvPr name="TextBox 3" id="3"/>
          <p:cNvSpPr txBox="true"/>
          <p:nvPr/>
        </p:nvSpPr>
        <p:spPr>
          <a:xfrm rot="0">
            <a:off x="4369996" y="554038"/>
            <a:ext cx="9548009" cy="854075"/>
          </a:xfrm>
          <a:prstGeom prst="rect">
            <a:avLst/>
          </a:prstGeom>
        </p:spPr>
        <p:txBody>
          <a:bodyPr anchor="t" rtlCol="false" tIns="0" lIns="0" bIns="0" rIns="0">
            <a:spAutoFit/>
          </a:bodyPr>
          <a:lstStyle/>
          <a:p>
            <a:pPr algn="ctr">
              <a:lnSpc>
                <a:spcPts val="7000"/>
              </a:lnSpc>
              <a:spcBef>
                <a:spcPct val="0"/>
              </a:spcBef>
            </a:pPr>
            <a:r>
              <a:rPr lang="en-US" b="true" sz="5000" spc="735">
                <a:solidFill>
                  <a:srgbClr val="FFFFFF"/>
                </a:solidFill>
                <a:latin typeface="Playfair Display Bold"/>
                <a:ea typeface="Playfair Display Bold"/>
                <a:cs typeface="Playfair Display Bold"/>
                <a:sym typeface="Playfair Display Bold"/>
              </a:rPr>
              <a:t>Vision &amp; Concept</a:t>
            </a:r>
          </a:p>
        </p:txBody>
      </p:sp>
      <p:sp>
        <p:nvSpPr>
          <p:cNvPr name="AutoShape 4" id="4"/>
          <p:cNvSpPr/>
          <p:nvPr/>
        </p:nvSpPr>
        <p:spPr>
          <a:xfrm>
            <a:off x="5897880" y="1868675"/>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6.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160008" y="2728903"/>
            <a:ext cx="17921362" cy="7117888"/>
          </a:xfrm>
          <a:prstGeom prst="rect">
            <a:avLst/>
          </a:prstGeom>
        </p:spPr>
        <p:txBody>
          <a:bodyPr anchor="t" rtlCol="false" tIns="0" lIns="0" bIns="0" rIns="0">
            <a:spAutoFit/>
          </a:bodyPr>
          <a:lstStyle/>
          <a:p>
            <a:pPr algn="ctr" marL="867531" indent="-433765" lvl="1">
              <a:lnSpc>
                <a:spcPts val="5625"/>
              </a:lnSpc>
              <a:spcBef>
                <a:spcPct val="0"/>
              </a:spcBef>
              <a:buFont typeface="Arial"/>
              <a:buChar char="•"/>
            </a:pPr>
            <a:r>
              <a:rPr lang="en-US" sz="4018" i="true" spc="590">
                <a:solidFill>
                  <a:srgbClr val="FFFFFF"/>
                </a:solidFill>
                <a:latin typeface="Playfair Display Italics"/>
                <a:ea typeface="Playfair Display Italics"/>
                <a:cs typeface="Playfair Display Italics"/>
                <a:sym typeface="Playfair Display Italics"/>
              </a:rPr>
              <a:t>Premium Whiskey Selection</a:t>
            </a:r>
            <a:r>
              <a:rPr lang="en-US" sz="4018" spc="590">
                <a:solidFill>
                  <a:srgbClr val="FFFFFF"/>
                </a:solidFill>
                <a:latin typeface="Playfair Display"/>
                <a:ea typeface="Playfair Display"/>
                <a:cs typeface="Playfair Display"/>
                <a:sym typeface="Playfair Display"/>
              </a:rPr>
              <a:t>: Diverse craft cocktails and whiskey brands.</a:t>
            </a:r>
          </a:p>
          <a:p>
            <a:pPr algn="ctr">
              <a:lnSpc>
                <a:spcPts val="5625"/>
              </a:lnSpc>
              <a:spcBef>
                <a:spcPct val="0"/>
              </a:spcBef>
            </a:pPr>
          </a:p>
          <a:p>
            <a:pPr algn="ctr" marL="867531" indent="-433765" lvl="1">
              <a:lnSpc>
                <a:spcPts val="5625"/>
              </a:lnSpc>
              <a:spcBef>
                <a:spcPct val="0"/>
              </a:spcBef>
              <a:buFont typeface="Arial"/>
              <a:buChar char="•"/>
            </a:pPr>
            <a:r>
              <a:rPr lang="en-US" sz="4018" i="true" spc="590">
                <a:solidFill>
                  <a:srgbClr val="FFFFFF"/>
                </a:solidFill>
                <a:latin typeface="Playfair Display Italics"/>
                <a:ea typeface="Playfair Display Italics"/>
                <a:cs typeface="Playfair Display Italics"/>
                <a:sym typeface="Playfair Display Italics"/>
              </a:rPr>
              <a:t>Live Music &amp; Writers’ Rounds</a:t>
            </a:r>
            <a:r>
              <a:rPr lang="en-US" sz="4018" spc="590">
                <a:solidFill>
                  <a:srgbClr val="FFFFFF"/>
                </a:solidFill>
                <a:latin typeface="Playfair Display"/>
                <a:ea typeface="Playfair Display"/>
                <a:cs typeface="Playfair Display"/>
                <a:sym typeface="Playfair Display"/>
              </a:rPr>
              <a:t>: Featuring local and national artists.</a:t>
            </a:r>
          </a:p>
          <a:p>
            <a:pPr algn="ctr">
              <a:lnSpc>
                <a:spcPts val="5625"/>
              </a:lnSpc>
              <a:spcBef>
                <a:spcPct val="0"/>
              </a:spcBef>
            </a:pPr>
          </a:p>
          <a:p>
            <a:pPr algn="ctr" marL="867531" indent="-433765" lvl="1">
              <a:lnSpc>
                <a:spcPts val="5625"/>
              </a:lnSpc>
              <a:spcBef>
                <a:spcPct val="0"/>
              </a:spcBef>
              <a:buFont typeface="Arial"/>
              <a:buChar char="•"/>
            </a:pPr>
            <a:r>
              <a:rPr lang="en-US" sz="4018" i="true" spc="590">
                <a:solidFill>
                  <a:srgbClr val="FFFFFF"/>
                </a:solidFill>
                <a:latin typeface="Playfair Display Italics"/>
                <a:ea typeface="Playfair Display Italics"/>
                <a:cs typeface="Playfair Display Italics"/>
                <a:sym typeface="Playfair Display Italics"/>
              </a:rPr>
              <a:t>Themed Events &amp; Private Gatherings:</a:t>
            </a:r>
          </a:p>
          <a:p>
            <a:pPr algn="ctr">
              <a:lnSpc>
                <a:spcPts val="5625"/>
              </a:lnSpc>
            </a:pPr>
            <a:r>
              <a:rPr lang="en-US" sz="4018" spc="590">
                <a:solidFill>
                  <a:srgbClr val="FFFFFF"/>
                </a:solidFill>
                <a:latin typeface="Playfair Display"/>
                <a:ea typeface="Playfair Display"/>
                <a:cs typeface="Playfair Display"/>
                <a:sym typeface="Playfair Display"/>
              </a:rPr>
              <a:t>Album release parties</a:t>
            </a:r>
          </a:p>
          <a:p>
            <a:pPr algn="ctr">
              <a:lnSpc>
                <a:spcPts val="5625"/>
              </a:lnSpc>
            </a:pPr>
            <a:r>
              <a:rPr lang="en-US" sz="4018" spc="590">
                <a:solidFill>
                  <a:srgbClr val="FFFFFF"/>
                </a:solidFill>
                <a:latin typeface="Playfair Display"/>
                <a:ea typeface="Playfair Display"/>
                <a:cs typeface="Playfair Display"/>
                <a:sym typeface="Playfair Display"/>
              </a:rPr>
              <a:t>Corporate events</a:t>
            </a:r>
          </a:p>
          <a:p>
            <a:pPr algn="ctr">
              <a:lnSpc>
                <a:spcPts val="5625"/>
              </a:lnSpc>
            </a:pPr>
          </a:p>
        </p:txBody>
      </p:sp>
      <p:sp>
        <p:nvSpPr>
          <p:cNvPr name="TextBox 3" id="3"/>
          <p:cNvSpPr txBox="true"/>
          <p:nvPr/>
        </p:nvSpPr>
        <p:spPr>
          <a:xfrm rot="0">
            <a:off x="1841004" y="457200"/>
            <a:ext cx="14605992" cy="1028700"/>
          </a:xfrm>
          <a:prstGeom prst="rect">
            <a:avLst/>
          </a:prstGeom>
        </p:spPr>
        <p:txBody>
          <a:bodyPr anchor="t" rtlCol="false" tIns="0" lIns="0" bIns="0" rIns="0">
            <a:spAutoFit/>
          </a:bodyPr>
          <a:lstStyle/>
          <a:p>
            <a:pPr algn="ctr">
              <a:lnSpc>
                <a:spcPts val="8400"/>
              </a:lnSpc>
              <a:spcBef>
                <a:spcPct val="0"/>
              </a:spcBef>
            </a:pPr>
            <a:r>
              <a:rPr lang="en-US" b="true" sz="6000" spc="882">
                <a:solidFill>
                  <a:srgbClr val="FFFFFF"/>
                </a:solidFill>
                <a:latin typeface="Playfair Display Bold"/>
                <a:ea typeface="Playfair Display Bold"/>
                <a:cs typeface="Playfair Display Bold"/>
                <a:sym typeface="Playfair Display Bold"/>
              </a:rPr>
              <a:t>Business Concept &amp; Offerings</a:t>
            </a:r>
          </a:p>
        </p:txBody>
      </p:sp>
      <p:sp>
        <p:nvSpPr>
          <p:cNvPr name="AutoShape 4" id="4"/>
          <p:cNvSpPr/>
          <p:nvPr/>
        </p:nvSpPr>
        <p:spPr>
          <a:xfrm>
            <a:off x="5897880" y="1873515"/>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7.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0" y="3215221"/>
            <a:ext cx="18151670" cy="4345924"/>
          </a:xfrm>
          <a:prstGeom prst="rect">
            <a:avLst/>
          </a:prstGeom>
        </p:spPr>
        <p:txBody>
          <a:bodyPr anchor="t" rtlCol="false" tIns="0" lIns="0" bIns="0" rIns="0">
            <a:spAutoFit/>
          </a:bodyPr>
          <a:lstStyle/>
          <a:p>
            <a:pPr algn="ctr">
              <a:lnSpc>
                <a:spcPts val="5915"/>
              </a:lnSpc>
            </a:pPr>
            <a:r>
              <a:rPr lang="en-US" b="true" sz="4225" spc="621">
                <a:solidFill>
                  <a:srgbClr val="FFFFFF"/>
                </a:solidFill>
                <a:latin typeface="Playfair Display Bold"/>
                <a:ea typeface="Playfair Display Bold"/>
                <a:cs typeface="Playfair Display Bold"/>
                <a:sym typeface="Playfair Display Bold"/>
              </a:rPr>
              <a:t>Address:</a:t>
            </a:r>
            <a:r>
              <a:rPr lang="en-US" sz="4225" spc="621">
                <a:solidFill>
                  <a:srgbClr val="FFFFFF"/>
                </a:solidFill>
                <a:latin typeface="Playfair Display"/>
                <a:ea typeface="Playfair Display"/>
                <a:cs typeface="Playfair Display"/>
                <a:sym typeface="Playfair Display"/>
              </a:rPr>
              <a:t> </a:t>
            </a:r>
            <a:r>
              <a:rPr lang="en-US" sz="4225" i="true" spc="621">
                <a:solidFill>
                  <a:srgbClr val="FFFFFF"/>
                </a:solidFill>
                <a:latin typeface="Playfair Display Italics"/>
                <a:ea typeface="Playfair Display Italics"/>
                <a:cs typeface="Playfair Display Italics"/>
                <a:sym typeface="Playfair Display Italics"/>
              </a:rPr>
              <a:t>13 N 8th Street, Kansas City, KS 66101</a:t>
            </a:r>
          </a:p>
          <a:p>
            <a:pPr algn="ctr">
              <a:lnSpc>
                <a:spcPts val="5915"/>
              </a:lnSpc>
            </a:pPr>
            <a:r>
              <a:rPr lang="en-US" sz="4225" i="true" spc="621">
                <a:solidFill>
                  <a:srgbClr val="FFFFFF"/>
                </a:solidFill>
                <a:latin typeface="Playfair Display Italics"/>
                <a:ea typeface="Playfair Display Italics"/>
                <a:cs typeface="Playfair Display Italics"/>
                <a:sym typeface="Playfair Display Italics"/>
              </a:rPr>
              <a:t>Size: 6,795 sq. ft. (0.16 acres)</a:t>
            </a:r>
          </a:p>
          <a:p>
            <a:pPr algn="ctr">
              <a:lnSpc>
                <a:spcPts val="5915"/>
              </a:lnSpc>
            </a:pPr>
            <a:r>
              <a:rPr lang="en-US" sz="4225" i="true" spc="621">
                <a:solidFill>
                  <a:srgbClr val="FFFFFF"/>
                </a:solidFill>
                <a:latin typeface="Playfair Display Italics"/>
                <a:ea typeface="Playfair Display Italics"/>
                <a:cs typeface="Playfair Display Italics"/>
                <a:sym typeface="Playfair Display Italics"/>
              </a:rPr>
              <a:t>Capacity: 80-120 guests</a:t>
            </a:r>
          </a:p>
          <a:p>
            <a:pPr algn="ctr">
              <a:lnSpc>
                <a:spcPts val="5915"/>
              </a:lnSpc>
            </a:pPr>
          </a:p>
          <a:p>
            <a:pPr algn="ctr">
              <a:lnSpc>
                <a:spcPts val="5635"/>
              </a:lnSpc>
            </a:pPr>
            <a:r>
              <a:rPr lang="en-US" b="true" sz="4025" spc="591">
                <a:solidFill>
                  <a:srgbClr val="FFFFFF"/>
                </a:solidFill>
                <a:latin typeface="Playfair Display Bold"/>
                <a:ea typeface="Playfair Display Bold"/>
                <a:cs typeface="Playfair Display Bold"/>
                <a:sym typeface="Playfair Display Bold"/>
              </a:rPr>
              <a:t>Proximity:</a:t>
            </a:r>
            <a:r>
              <a:rPr lang="en-US" sz="4025" spc="591">
                <a:solidFill>
                  <a:srgbClr val="FFFFFF"/>
                </a:solidFill>
                <a:latin typeface="Playfair Display"/>
                <a:ea typeface="Playfair Display"/>
                <a:cs typeface="Playfair Display"/>
                <a:sym typeface="Playfair Display"/>
              </a:rPr>
              <a:t> 5 minutes from downtown Kansas City, MO</a:t>
            </a:r>
          </a:p>
          <a:p>
            <a:pPr algn="ctr">
              <a:lnSpc>
                <a:spcPts val="5355"/>
              </a:lnSpc>
            </a:pPr>
            <a:r>
              <a:rPr lang="en-US" b="true" sz="3825" spc="562">
                <a:solidFill>
                  <a:srgbClr val="FFFFFF"/>
                </a:solidFill>
                <a:latin typeface="Playfair Display Bold"/>
                <a:ea typeface="Playfair Display Bold"/>
                <a:cs typeface="Playfair Display Bold"/>
                <a:sym typeface="Playfair Display Bold"/>
              </a:rPr>
              <a:t>Zoning:</a:t>
            </a:r>
            <a:r>
              <a:rPr lang="en-US" sz="3825" spc="562">
                <a:solidFill>
                  <a:srgbClr val="FFFFFF"/>
                </a:solidFill>
                <a:latin typeface="Playfair Display"/>
                <a:ea typeface="Playfair Display"/>
                <a:cs typeface="Playfair Display"/>
                <a:sym typeface="Playfair Display"/>
              </a:rPr>
              <a:t> Commercial (Ideal for a whiskey bar &amp; music venue)</a:t>
            </a:r>
          </a:p>
        </p:txBody>
      </p:sp>
      <p:sp>
        <p:nvSpPr>
          <p:cNvPr name="TextBox 3" id="3"/>
          <p:cNvSpPr txBox="true"/>
          <p:nvPr/>
        </p:nvSpPr>
        <p:spPr>
          <a:xfrm rot="0">
            <a:off x="3854642" y="557124"/>
            <a:ext cx="9866642" cy="847902"/>
          </a:xfrm>
          <a:prstGeom prst="rect">
            <a:avLst/>
          </a:prstGeom>
        </p:spPr>
        <p:txBody>
          <a:bodyPr anchor="t" rtlCol="false" tIns="0" lIns="0" bIns="0" rIns="0">
            <a:spAutoFit/>
          </a:bodyPr>
          <a:lstStyle/>
          <a:p>
            <a:pPr algn="ctr">
              <a:lnSpc>
                <a:spcPts val="6939"/>
              </a:lnSpc>
              <a:spcBef>
                <a:spcPct val="0"/>
              </a:spcBef>
            </a:pPr>
            <a:r>
              <a:rPr lang="en-US" b="true" sz="4956" spc="728">
                <a:solidFill>
                  <a:srgbClr val="FFFFFF"/>
                </a:solidFill>
                <a:latin typeface="Playfair Display Bold"/>
                <a:ea typeface="Playfair Display Bold"/>
                <a:cs typeface="Playfair Display Bold"/>
                <a:sym typeface="Playfair Display Bold"/>
              </a:rPr>
              <a:t> </a:t>
            </a:r>
            <a:r>
              <a:rPr lang="en-US" b="true" sz="4956" spc="728">
                <a:solidFill>
                  <a:srgbClr val="FFFFFF"/>
                </a:solidFill>
                <a:latin typeface="Playfair Display Bold"/>
                <a:ea typeface="Playfair Display Bold"/>
                <a:cs typeface="Playfair Display Bold"/>
                <a:sym typeface="Playfair Display Bold"/>
              </a:rPr>
              <a:t>Location &amp; Venue Details</a:t>
            </a:r>
          </a:p>
        </p:txBody>
      </p:sp>
      <p:sp>
        <p:nvSpPr>
          <p:cNvPr name="AutoShape 4" id="4"/>
          <p:cNvSpPr/>
          <p:nvPr/>
        </p:nvSpPr>
        <p:spPr>
          <a:xfrm>
            <a:off x="5897880" y="1804406"/>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8.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720734" y="1430381"/>
            <a:ext cx="16846533" cy="8658280"/>
          </a:xfrm>
          <a:prstGeom prst="rect">
            <a:avLst/>
          </a:prstGeom>
        </p:spPr>
        <p:txBody>
          <a:bodyPr anchor="t" rtlCol="false" tIns="0" lIns="0" bIns="0" rIns="0">
            <a:spAutoFit/>
          </a:bodyPr>
          <a:lstStyle/>
          <a:p>
            <a:pPr algn="ctr">
              <a:lnSpc>
                <a:spcPts val="6296"/>
              </a:lnSpc>
            </a:pPr>
            <a:r>
              <a:rPr lang="en-US" sz="4497" i="true" spc="661">
                <a:solidFill>
                  <a:srgbClr val="FFFFFF"/>
                </a:solidFill>
                <a:latin typeface="Playfair Display Italics"/>
                <a:ea typeface="Playfair Display Italics"/>
                <a:cs typeface="Playfair Display Italics"/>
                <a:sym typeface="Playfair Display Italics"/>
              </a:rPr>
              <a:t>Market Demand</a:t>
            </a:r>
            <a:r>
              <a:rPr lang="en-US" sz="4497" spc="661">
                <a:solidFill>
                  <a:srgbClr val="FFFFFF"/>
                </a:solidFill>
                <a:latin typeface="Playfair Display"/>
                <a:ea typeface="Playfair Display"/>
                <a:cs typeface="Playfair Display"/>
                <a:sym typeface="Playfair Display"/>
              </a:rPr>
              <a:t>: </a:t>
            </a:r>
          </a:p>
          <a:p>
            <a:pPr algn="ctr">
              <a:lnSpc>
                <a:spcPts val="6296"/>
              </a:lnSpc>
            </a:pPr>
            <a:r>
              <a:rPr lang="en-US" sz="4497" spc="661">
                <a:solidFill>
                  <a:srgbClr val="FFFFFF"/>
                </a:solidFill>
                <a:latin typeface="Playfair Display"/>
                <a:ea typeface="Playfair Display"/>
                <a:cs typeface="Playfair Display"/>
                <a:sym typeface="Playfair Display"/>
              </a:rPr>
              <a:t>No direct competitors in Kansas City, KS.</a:t>
            </a:r>
          </a:p>
          <a:p>
            <a:pPr algn="ctr">
              <a:lnSpc>
                <a:spcPts val="6296"/>
              </a:lnSpc>
            </a:pPr>
          </a:p>
          <a:p>
            <a:pPr algn="ctr">
              <a:lnSpc>
                <a:spcPts val="6296"/>
              </a:lnSpc>
            </a:pPr>
            <a:r>
              <a:rPr lang="en-US" b="true" sz="4497" spc="661">
                <a:solidFill>
                  <a:srgbClr val="FFFFFF"/>
                </a:solidFill>
                <a:latin typeface="Playfair Display Bold"/>
                <a:ea typeface="Playfair Display Bold"/>
                <a:cs typeface="Playfair Display Bold"/>
                <a:sym typeface="Playfair Display Bold"/>
              </a:rPr>
              <a:t>Competitive Edge:</a:t>
            </a:r>
          </a:p>
          <a:p>
            <a:pPr algn="ctr" marL="1942161" indent="-647387" lvl="2">
              <a:lnSpc>
                <a:spcPts val="6296"/>
              </a:lnSpc>
              <a:buFont typeface="Arial"/>
              <a:buChar char="⚬"/>
            </a:pPr>
            <a:r>
              <a:rPr lang="en-US" sz="4497" spc="661">
                <a:solidFill>
                  <a:srgbClr val="FFFFFF"/>
                </a:solidFill>
                <a:latin typeface="Playfair Display"/>
                <a:ea typeface="Playfair Display"/>
                <a:cs typeface="Playfair Display"/>
                <a:sym typeface="Playfair Display"/>
              </a:rPr>
              <a:t>Nashville-style whiskey bar</a:t>
            </a:r>
          </a:p>
          <a:p>
            <a:pPr algn="ctr" marL="1942161" indent="-647387" lvl="2">
              <a:lnSpc>
                <a:spcPts val="6296"/>
              </a:lnSpc>
              <a:buFont typeface="Arial"/>
              <a:buChar char="⚬"/>
            </a:pPr>
            <a:r>
              <a:rPr lang="en-US" sz="4497" spc="661">
                <a:solidFill>
                  <a:srgbClr val="FFFFFF"/>
                </a:solidFill>
                <a:latin typeface="Playfair Display"/>
                <a:ea typeface="Playfair Display"/>
                <a:cs typeface="Playfair Display"/>
                <a:sym typeface="Playfair Display"/>
              </a:rPr>
              <a:t>Unique artist-driven experience</a:t>
            </a:r>
          </a:p>
          <a:p>
            <a:pPr algn="ctr" marL="1942161" indent="-647387" lvl="2">
              <a:lnSpc>
                <a:spcPts val="6296"/>
              </a:lnSpc>
              <a:buFont typeface="Arial"/>
              <a:buChar char="⚬"/>
            </a:pPr>
            <a:r>
              <a:rPr lang="en-US" sz="4497" spc="661">
                <a:solidFill>
                  <a:srgbClr val="FFFFFF"/>
                </a:solidFill>
                <a:latin typeface="Playfair Display"/>
                <a:ea typeface="Playfair Display"/>
                <a:cs typeface="Playfair Display"/>
                <a:sym typeface="Playfair Display"/>
              </a:rPr>
              <a:t>Ties to FIFA 2026 tourism boom</a:t>
            </a:r>
          </a:p>
          <a:p>
            <a:pPr algn="ctr" marL="1942161" indent="-647387" lvl="2">
              <a:lnSpc>
                <a:spcPts val="6296"/>
              </a:lnSpc>
              <a:buFont typeface="Arial"/>
              <a:buChar char="⚬"/>
            </a:pPr>
          </a:p>
          <a:p>
            <a:pPr algn="ctr">
              <a:lnSpc>
                <a:spcPts val="6296"/>
              </a:lnSpc>
            </a:pPr>
            <a:r>
              <a:rPr lang="en-US" b="true" sz="4497" spc="661">
                <a:solidFill>
                  <a:srgbClr val="FFFFFF"/>
                </a:solidFill>
                <a:latin typeface="Playfair Display Bold"/>
                <a:ea typeface="Playfair Display Bold"/>
                <a:cs typeface="Playfair Display Bold"/>
                <a:sym typeface="Playfair Display Bold"/>
              </a:rPr>
              <a:t>Target Audience:</a:t>
            </a:r>
            <a:r>
              <a:rPr lang="en-US" sz="4497" spc="661">
                <a:solidFill>
                  <a:srgbClr val="FFFFFF"/>
                </a:solidFill>
                <a:latin typeface="Playfair Display"/>
                <a:ea typeface="Playfair Display"/>
                <a:cs typeface="Playfair Display"/>
                <a:sym typeface="Playfair Display"/>
              </a:rPr>
              <a:t> </a:t>
            </a:r>
          </a:p>
          <a:p>
            <a:pPr algn="ctr">
              <a:lnSpc>
                <a:spcPts val="6296"/>
              </a:lnSpc>
            </a:pPr>
            <a:r>
              <a:rPr lang="en-US" sz="4497" spc="661">
                <a:solidFill>
                  <a:srgbClr val="FFFFFF"/>
                </a:solidFill>
                <a:latin typeface="Playfair Display"/>
                <a:ea typeface="Playfair Display"/>
                <a:cs typeface="Playfair Display"/>
                <a:sym typeface="Playfair Display"/>
              </a:rPr>
              <a:t>Professionals, music lovers, tourists</a:t>
            </a:r>
          </a:p>
          <a:p>
            <a:pPr algn="ctr">
              <a:lnSpc>
                <a:spcPts val="6296"/>
              </a:lnSpc>
              <a:spcBef>
                <a:spcPct val="0"/>
              </a:spcBef>
            </a:pPr>
          </a:p>
        </p:txBody>
      </p:sp>
      <p:sp>
        <p:nvSpPr>
          <p:cNvPr name="TextBox 3" id="3"/>
          <p:cNvSpPr txBox="true"/>
          <p:nvPr/>
        </p:nvSpPr>
        <p:spPr>
          <a:xfrm rot="0">
            <a:off x="1112697" y="308422"/>
            <a:ext cx="16062606" cy="720278"/>
          </a:xfrm>
          <a:prstGeom prst="rect">
            <a:avLst/>
          </a:prstGeom>
        </p:spPr>
        <p:txBody>
          <a:bodyPr anchor="t" rtlCol="false" tIns="0" lIns="0" bIns="0" rIns="0">
            <a:spAutoFit/>
          </a:bodyPr>
          <a:lstStyle/>
          <a:p>
            <a:pPr algn="ctr">
              <a:lnSpc>
                <a:spcPts val="5974"/>
              </a:lnSpc>
              <a:spcBef>
                <a:spcPct val="0"/>
              </a:spcBef>
            </a:pPr>
            <a:r>
              <a:rPr lang="en-US" b="true" sz="4267" spc="627">
                <a:solidFill>
                  <a:srgbClr val="FFFFFF"/>
                </a:solidFill>
                <a:latin typeface="Playfair Display Bold"/>
                <a:ea typeface="Playfair Display Bold"/>
                <a:cs typeface="Playfair Display Bold"/>
                <a:sym typeface="Playfair Display Bold"/>
              </a:rPr>
              <a:t>Market Analysis &amp; Competitive Advantage</a:t>
            </a:r>
          </a:p>
        </p:txBody>
      </p:sp>
      <p:sp>
        <p:nvSpPr>
          <p:cNvPr name="AutoShape 4" id="4"/>
          <p:cNvSpPr/>
          <p:nvPr/>
        </p:nvSpPr>
        <p:spPr>
          <a:xfrm>
            <a:off x="5897880" y="1194683"/>
            <a:ext cx="6492240" cy="0"/>
          </a:xfrm>
          <a:prstGeom prst="line">
            <a:avLst/>
          </a:prstGeom>
          <a:ln cap="flat" w="38100">
            <a:solidFill>
              <a:srgbClr val="FFFFFF"/>
            </a:solidFill>
            <a:prstDash val="solid"/>
            <a:headEnd type="none" len="sm" w="sm"/>
            <a:tailEnd type="none" len="sm" w="sm"/>
          </a:ln>
        </p:spPr>
      </p:sp>
    </p:spTree>
  </p:cSld>
  <p:clrMapOvr>
    <a:masterClrMapping/>
  </p:clrMapOvr>
  <p:transition spd="slow">
    <p:fade/>
  </p:transition>
</p:sld>
</file>

<file path=ppt/slides/slide9.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AutoShape 2" id="2"/>
          <p:cNvSpPr/>
          <p:nvPr/>
        </p:nvSpPr>
        <p:spPr>
          <a:xfrm>
            <a:off x="5897880" y="1463212"/>
            <a:ext cx="6492240" cy="0"/>
          </a:xfrm>
          <a:prstGeom prst="line">
            <a:avLst/>
          </a:prstGeom>
          <a:ln cap="flat" w="38100">
            <a:solidFill>
              <a:srgbClr val="FFFFFF"/>
            </a:solidFill>
            <a:prstDash val="solid"/>
            <a:headEnd type="none" len="sm" w="sm"/>
            <a:tailEnd type="none" len="sm" w="sm"/>
          </a:ln>
        </p:spPr>
      </p:sp>
      <p:sp>
        <p:nvSpPr>
          <p:cNvPr name="TextBox 3" id="3"/>
          <p:cNvSpPr txBox="true"/>
          <p:nvPr/>
        </p:nvSpPr>
        <p:spPr>
          <a:xfrm rot="0">
            <a:off x="1002910" y="2118005"/>
            <a:ext cx="16282180" cy="6989409"/>
          </a:xfrm>
          <a:prstGeom prst="rect">
            <a:avLst/>
          </a:prstGeom>
        </p:spPr>
        <p:txBody>
          <a:bodyPr anchor="t" rtlCol="false" tIns="0" lIns="0" bIns="0" rIns="0">
            <a:spAutoFit/>
          </a:bodyPr>
          <a:lstStyle/>
          <a:p>
            <a:pPr algn="ctr">
              <a:lnSpc>
                <a:spcPts val="6926"/>
              </a:lnSpc>
            </a:pPr>
            <a:r>
              <a:rPr lang="en-US" b="true" sz="4947" spc="727">
                <a:solidFill>
                  <a:srgbClr val="FFFFFF"/>
                </a:solidFill>
                <a:latin typeface="Playfair Display Bold"/>
                <a:ea typeface="Playfair Display Bold"/>
                <a:cs typeface="Playfair Display Bold"/>
                <a:sym typeface="Playfair Display Bold"/>
              </a:rPr>
              <a:t>Job Creation:</a:t>
            </a:r>
          </a:p>
          <a:p>
            <a:pPr algn="ctr">
              <a:lnSpc>
                <a:spcPts val="6926"/>
              </a:lnSpc>
            </a:pPr>
            <a:r>
              <a:rPr lang="en-US" sz="4947" i="true" spc="727">
                <a:solidFill>
                  <a:srgbClr val="FFFFFF"/>
                </a:solidFill>
                <a:latin typeface="Playfair Display Italics"/>
                <a:ea typeface="Playfair Display Italics"/>
                <a:cs typeface="Playfair Display Italics"/>
                <a:sym typeface="Playfair Display Italics"/>
              </a:rPr>
              <a:t> 30+ new jobs in hospitality &amp; entertainment.</a:t>
            </a:r>
          </a:p>
          <a:p>
            <a:pPr algn="ctr">
              <a:lnSpc>
                <a:spcPts val="6926"/>
              </a:lnSpc>
              <a:spcBef>
                <a:spcPct val="0"/>
              </a:spcBef>
            </a:pPr>
          </a:p>
          <a:p>
            <a:pPr algn="ctr">
              <a:lnSpc>
                <a:spcPts val="6926"/>
              </a:lnSpc>
            </a:pPr>
            <a:r>
              <a:rPr lang="en-US" b="true" sz="4947" spc="727">
                <a:solidFill>
                  <a:srgbClr val="FFFFFF"/>
                </a:solidFill>
                <a:latin typeface="Playfair Display Bold"/>
                <a:ea typeface="Playfair Display Bold"/>
                <a:cs typeface="Playfair Display Bold"/>
                <a:sym typeface="Playfair Display Bold"/>
              </a:rPr>
              <a:t>Supporting Black &amp; Multicultural Artists:</a:t>
            </a:r>
            <a:r>
              <a:rPr lang="en-US" sz="4947" spc="727">
                <a:solidFill>
                  <a:srgbClr val="FFFFFF"/>
                </a:solidFill>
                <a:latin typeface="Playfair Display"/>
                <a:ea typeface="Playfair Display"/>
                <a:cs typeface="Playfair Display"/>
                <a:sym typeface="Playfair Display"/>
              </a:rPr>
              <a:t> </a:t>
            </a:r>
          </a:p>
          <a:p>
            <a:pPr algn="ctr">
              <a:lnSpc>
                <a:spcPts val="6926"/>
              </a:lnSpc>
            </a:pPr>
            <a:r>
              <a:rPr lang="en-US" sz="4947" i="true" spc="727">
                <a:solidFill>
                  <a:srgbClr val="FFFFFF"/>
                </a:solidFill>
                <a:latin typeface="Playfair Display Italics"/>
                <a:ea typeface="Playfair Display Italics"/>
                <a:cs typeface="Playfair Display Italics"/>
                <a:sym typeface="Playfair Display Italics"/>
              </a:rPr>
              <a:t>A dedicated performance space.</a:t>
            </a:r>
          </a:p>
          <a:p>
            <a:pPr algn="ctr">
              <a:lnSpc>
                <a:spcPts val="6926"/>
              </a:lnSpc>
              <a:spcBef>
                <a:spcPct val="0"/>
              </a:spcBef>
            </a:pPr>
          </a:p>
          <a:p>
            <a:pPr algn="ctr">
              <a:lnSpc>
                <a:spcPts val="6926"/>
              </a:lnSpc>
            </a:pPr>
            <a:r>
              <a:rPr lang="en-US" b="true" sz="4947" spc="727">
                <a:solidFill>
                  <a:srgbClr val="FFFFFF"/>
                </a:solidFill>
                <a:latin typeface="Playfair Display Bold"/>
                <a:ea typeface="Playfair Display Bold"/>
                <a:cs typeface="Playfair Display Bold"/>
                <a:sym typeface="Playfair Display Bold"/>
              </a:rPr>
              <a:t>Revitalizing the Local Economy</a:t>
            </a:r>
            <a:r>
              <a:rPr lang="en-US" sz="4947" spc="727">
                <a:solidFill>
                  <a:srgbClr val="FFFFFF"/>
                </a:solidFill>
                <a:latin typeface="Playfair Display"/>
                <a:ea typeface="Playfair Display"/>
                <a:cs typeface="Playfair Display"/>
                <a:sym typeface="Playfair Display"/>
              </a:rPr>
              <a:t>:</a:t>
            </a:r>
          </a:p>
          <a:p>
            <a:pPr algn="ctr">
              <a:lnSpc>
                <a:spcPts val="6926"/>
              </a:lnSpc>
              <a:spcBef>
                <a:spcPct val="0"/>
              </a:spcBef>
            </a:pPr>
            <a:r>
              <a:rPr lang="en-US" sz="4947" i="true" spc="727">
                <a:solidFill>
                  <a:srgbClr val="FFFFFF"/>
                </a:solidFill>
                <a:latin typeface="Playfair Display Italics"/>
                <a:ea typeface="Playfair Display Italics"/>
                <a:cs typeface="Playfair Display Italics"/>
                <a:sym typeface="Playfair Display Italics"/>
              </a:rPr>
              <a:t>Contributing to the cultural scene in KCK.</a:t>
            </a:r>
          </a:p>
        </p:txBody>
      </p:sp>
      <p:sp>
        <p:nvSpPr>
          <p:cNvPr name="TextBox 4" id="4"/>
          <p:cNvSpPr txBox="true"/>
          <p:nvPr/>
        </p:nvSpPr>
        <p:spPr>
          <a:xfrm rot="0">
            <a:off x="3064728" y="304166"/>
            <a:ext cx="12158544" cy="904429"/>
          </a:xfrm>
          <a:prstGeom prst="rect">
            <a:avLst/>
          </a:prstGeom>
        </p:spPr>
        <p:txBody>
          <a:bodyPr anchor="t" rtlCol="false" tIns="0" lIns="0" bIns="0" rIns="0">
            <a:spAutoFit/>
          </a:bodyPr>
          <a:lstStyle/>
          <a:p>
            <a:pPr algn="ctr">
              <a:lnSpc>
                <a:spcPts val="7374"/>
              </a:lnSpc>
              <a:spcBef>
                <a:spcPct val="0"/>
              </a:spcBef>
            </a:pPr>
            <a:r>
              <a:rPr lang="en-US" b="true" sz="5267" spc="774">
                <a:solidFill>
                  <a:srgbClr val="FFFFFF"/>
                </a:solidFill>
                <a:latin typeface="Playfair Display Bold"/>
                <a:ea typeface="Playfair Display Bold"/>
                <a:cs typeface="Playfair Display Bold"/>
                <a:sym typeface="Playfair Display Bold"/>
              </a:rPr>
              <a:t>Community &amp; Cultural Impact</a:t>
            </a:r>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DAGgrkzs6pc</dc:identifier>
  <dcterms:modified xsi:type="dcterms:W3CDTF">2011-08-01T06:04:30Z</dcterms:modified>
  <cp:revision>1</cp:revision>
  <dc:title>Sunflowers &amp; Whiskey</dc:title>
</cp:coreProperties>
</file>